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3"/>
  </p:notesMasterIdLst>
  <p:handoutMasterIdLst>
    <p:handoutMasterId r:id="rId44"/>
  </p:handoutMasterIdLst>
  <p:sldIdLst>
    <p:sldId id="273" r:id="rId5"/>
    <p:sldId id="275" r:id="rId6"/>
    <p:sldId id="284" r:id="rId7"/>
    <p:sldId id="286" r:id="rId8"/>
    <p:sldId id="285" r:id="rId9"/>
    <p:sldId id="287" r:id="rId10"/>
    <p:sldId id="297" r:id="rId11"/>
    <p:sldId id="301" r:id="rId12"/>
    <p:sldId id="302" r:id="rId13"/>
    <p:sldId id="303" r:id="rId14"/>
    <p:sldId id="304" r:id="rId15"/>
    <p:sldId id="298" r:id="rId16"/>
    <p:sldId id="306" r:id="rId17"/>
    <p:sldId id="307" r:id="rId18"/>
    <p:sldId id="289" r:id="rId19"/>
    <p:sldId id="294" r:id="rId20"/>
    <p:sldId id="320" r:id="rId21"/>
    <p:sldId id="327" r:id="rId22"/>
    <p:sldId id="310" r:id="rId23"/>
    <p:sldId id="311" r:id="rId24"/>
    <p:sldId id="318" r:id="rId25"/>
    <p:sldId id="312" r:id="rId26"/>
    <p:sldId id="313" r:id="rId27"/>
    <p:sldId id="291" r:id="rId28"/>
    <p:sldId id="328" r:id="rId29"/>
    <p:sldId id="300" r:id="rId30"/>
    <p:sldId id="308" r:id="rId31"/>
    <p:sldId id="309" r:id="rId32"/>
    <p:sldId id="325" r:id="rId33"/>
    <p:sldId id="319" r:id="rId34"/>
    <p:sldId id="321" r:id="rId35"/>
    <p:sldId id="323" r:id="rId36"/>
    <p:sldId id="326" r:id="rId37"/>
    <p:sldId id="316" r:id="rId38"/>
    <p:sldId id="315" r:id="rId39"/>
    <p:sldId id="317" r:id="rId40"/>
    <p:sldId id="292" r:id="rId41"/>
    <p:sldId id="288" r:id="rId4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1224" userDrawn="1">
          <p15:clr>
            <a:srgbClr val="A4A3A4"/>
          </p15:clr>
        </p15:guide>
        <p15:guide id="3" pos="7368" userDrawn="1">
          <p15:clr>
            <a:srgbClr val="A4A3A4"/>
          </p15:clr>
        </p15:guide>
        <p15:guide id="4" pos="312" userDrawn="1">
          <p15:clr>
            <a:srgbClr val="A4A3A4"/>
          </p15:clr>
        </p15:guide>
        <p15:guide id="6" orient="horz" pos="2856" userDrawn="1">
          <p15:clr>
            <a:srgbClr val="A4A3A4"/>
          </p15:clr>
        </p15:guide>
        <p15:guide id="7" pos="5928" userDrawn="1">
          <p15:clr>
            <a:srgbClr val="A4A3A4"/>
          </p15:clr>
        </p15:guide>
        <p15:guide id="8" pos="6168" userDrawn="1">
          <p15:clr>
            <a:srgbClr val="A4A3A4"/>
          </p15:clr>
        </p15:guide>
        <p15:guide id="9" pos="1512" userDrawn="1">
          <p15:clr>
            <a:srgbClr val="A4A3A4"/>
          </p15:clr>
        </p15:guide>
        <p15:guide id="10" orient="horz" pos="264" userDrawn="1">
          <p15:clr>
            <a:srgbClr val="A4A3A4"/>
          </p15:clr>
        </p15:guide>
        <p15:guide id="11" pos="2496" userDrawn="1">
          <p15:clr>
            <a:srgbClr val="A4A3A4"/>
          </p15:clr>
        </p15:guide>
        <p15:guide id="12" pos="2688" userDrawn="1">
          <p15:clr>
            <a:srgbClr val="A4A3A4"/>
          </p15:clr>
        </p15:guide>
        <p15:guide id="13" pos="4536" userDrawn="1">
          <p15:clr>
            <a:srgbClr val="A4A3A4"/>
          </p15:clr>
        </p15:guide>
        <p15:guide id="14" pos="4008" userDrawn="1">
          <p15:clr>
            <a:srgbClr val="A4A3A4"/>
          </p15:clr>
        </p15:guide>
        <p15:guide id="15" pos="4944" userDrawn="1">
          <p15:clr>
            <a:srgbClr val="A4A3A4"/>
          </p15:clr>
        </p15:guide>
        <p15:guide id="16" pos="5136" userDrawn="1">
          <p15:clr>
            <a:srgbClr val="A4A3A4"/>
          </p15:clr>
        </p15:guide>
        <p15:guide id="17" orient="horz" pos="1584" userDrawn="1">
          <p15:clr>
            <a:srgbClr val="A4A3A4"/>
          </p15:clr>
        </p15:guide>
        <p15:guide id="18" orient="horz" pos="2736" userDrawn="1">
          <p15:clr>
            <a:srgbClr val="A4A3A4"/>
          </p15:clr>
        </p15:guide>
        <p15:guide id="19" orient="horz" pos="3648" userDrawn="1">
          <p15:clr>
            <a:srgbClr val="A4A3A4"/>
          </p15:clr>
        </p15:guide>
        <p15:guide id="20" orient="horz" pos="864" userDrawn="1">
          <p15:clr>
            <a:srgbClr val="A4A3A4"/>
          </p15:clr>
        </p15:guide>
        <p15:guide id="21" orient="horz" pos="3984" userDrawn="1">
          <p15:clr>
            <a:srgbClr val="A4A3A4"/>
          </p15:clr>
        </p15:guide>
        <p15:guide id="22" pos="456" userDrawn="1">
          <p15:clr>
            <a:srgbClr val="A4A3A4"/>
          </p15:clr>
        </p15:guide>
        <p15:guide id="23" pos="7248" userDrawn="1">
          <p15:clr>
            <a:srgbClr val="A4A3A4"/>
          </p15:clr>
        </p15:guide>
        <p15:guide id="24" orient="horz" pos="1920" userDrawn="1">
          <p15:clr>
            <a:srgbClr val="A4A3A4"/>
          </p15:clr>
        </p15:guide>
        <p15:guide id="25" orient="horz" pos="2256" userDrawn="1">
          <p15:clr>
            <a:srgbClr val="A4A3A4"/>
          </p15:clr>
        </p15:guide>
        <p15:guide id="26" pos="7176" userDrawn="1">
          <p15:clr>
            <a:srgbClr val="A4A3A4"/>
          </p15:clr>
        </p15:guide>
        <p15:guide id="27" orient="horz" pos="1704" userDrawn="1">
          <p15:clr>
            <a:srgbClr val="A4A3A4"/>
          </p15:clr>
        </p15:guide>
        <p15:guide id="28" pos="4176" userDrawn="1">
          <p15:clr>
            <a:srgbClr val="A4A3A4"/>
          </p15:clr>
        </p15:guide>
        <p15:guide id="29" orient="horz" pos="2592" userDrawn="1">
          <p15:clr>
            <a:srgbClr val="A4A3A4"/>
          </p15:clr>
        </p15:guide>
        <p15:guide id="30" pos="6912" userDrawn="1">
          <p15:clr>
            <a:srgbClr val="A4A3A4"/>
          </p15:clr>
        </p15:guide>
        <p15:guide id="31" pos="355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8BEB2"/>
    <a:srgbClr val="753F2D"/>
    <a:srgbClr val="5E3324"/>
    <a:srgbClr val="8A4C34"/>
    <a:srgbClr val="815550"/>
    <a:srgbClr val="A3573E"/>
    <a:srgbClr val="E7E6E6"/>
    <a:srgbClr val="C28D6D"/>
    <a:srgbClr val="D2986F"/>
    <a:srgbClr val="333B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8"/>
    <p:restoredTop sz="82058"/>
  </p:normalViewPr>
  <p:slideViewPr>
    <p:cSldViewPr snapToGrid="0">
      <p:cViewPr varScale="1">
        <p:scale>
          <a:sx n="127" d="100"/>
          <a:sy n="127" d="100"/>
        </p:scale>
        <p:origin x="1088" y="184"/>
      </p:cViewPr>
      <p:guideLst>
        <p:guide orient="horz" pos="1224"/>
        <p:guide pos="7368"/>
        <p:guide pos="312"/>
        <p:guide orient="horz" pos="2856"/>
        <p:guide pos="5928"/>
        <p:guide pos="6168"/>
        <p:guide pos="1512"/>
        <p:guide orient="horz" pos="264"/>
        <p:guide pos="2496"/>
        <p:guide pos="2688"/>
        <p:guide pos="4536"/>
        <p:guide pos="4008"/>
        <p:guide pos="4944"/>
        <p:guide pos="5136"/>
        <p:guide orient="horz" pos="1584"/>
        <p:guide orient="horz" pos="2736"/>
        <p:guide orient="horz" pos="3648"/>
        <p:guide orient="horz" pos="864"/>
        <p:guide orient="horz" pos="3984"/>
        <p:guide pos="456"/>
        <p:guide pos="7248"/>
        <p:guide orient="horz" pos="1920"/>
        <p:guide orient="horz" pos="2256"/>
        <p:guide pos="7176"/>
        <p:guide orient="horz" pos="1704"/>
        <p:guide pos="4176"/>
        <p:guide orient="horz" pos="2592"/>
        <p:guide pos="6912"/>
        <p:guide pos="3552"/>
      </p:guideLst>
    </p:cSldViewPr>
  </p:slideViewPr>
  <p:notesTextViewPr>
    <p:cViewPr>
      <p:scale>
        <a:sx n="1" d="1"/>
        <a:sy n="1" d="1"/>
      </p:scale>
      <p:origin x="0" y="0"/>
    </p:cViewPr>
  </p:notesTextViewPr>
  <p:notesViewPr>
    <p:cSldViewPr snapToGrid="0">
      <p:cViewPr varScale="1">
        <p:scale>
          <a:sx n="58" d="100"/>
          <a:sy n="58" d="100"/>
        </p:scale>
        <p:origin x="237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B30D67-EB7C-4323-A6AB-20071C4FCC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B26DD94-0E47-FE33-5C0F-9E497B99BE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433F7E-3633-4FA3-974D-CA21FB24834F}" type="datetimeFigureOut">
              <a:rPr lang="en-US" smtClean="0"/>
              <a:t>4/16/25</a:t>
            </a:fld>
            <a:endParaRPr lang="en-US"/>
          </a:p>
        </p:txBody>
      </p:sp>
      <p:sp>
        <p:nvSpPr>
          <p:cNvPr id="4" name="Footer Placeholder 3">
            <a:extLst>
              <a:ext uri="{FF2B5EF4-FFF2-40B4-BE49-F238E27FC236}">
                <a16:creationId xmlns:a16="http://schemas.microsoft.com/office/drawing/2014/main" id="{B9636FF0-1B83-FCD7-197D-6F6CBEA8FE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A88305-7C09-5A95-A84B-C7CEA8D00F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482836-E43C-41FF-A11B-3D8AB6E68FC7}" type="slidenum">
              <a:rPr lang="en-US" smtClean="0"/>
              <a:t>‹#›</a:t>
            </a:fld>
            <a:endParaRPr lang="en-US"/>
          </a:p>
        </p:txBody>
      </p:sp>
    </p:spTree>
    <p:extLst>
      <p:ext uri="{BB962C8B-B14F-4D97-AF65-F5344CB8AC3E}">
        <p14:creationId xmlns:p14="http://schemas.microsoft.com/office/powerpoint/2010/main" val="380098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45F7B4-7442-4021-9F1E-8BC3C363C892}" type="datetimeFigureOut">
              <a:rPr lang="en-US" noProof="0" smtClean="0"/>
              <a:t>4/16/25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DE012-9E2E-4477-8B5C-4E7D4E9BCBA6}" type="slidenum">
              <a:rPr lang="en-US" noProof="0" smtClean="0"/>
              <a:t>‹#›</a:t>
            </a:fld>
            <a:endParaRPr lang="en-US" noProof="0" dirty="0"/>
          </a:p>
        </p:txBody>
      </p:sp>
    </p:spTree>
    <p:extLst>
      <p:ext uri="{BB962C8B-B14F-4D97-AF65-F5344CB8AC3E}">
        <p14:creationId xmlns:p14="http://schemas.microsoft.com/office/powerpoint/2010/main" val="739385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my name is Jimmy Wang from software engineering, and this is my FDE midterm report.</a:t>
            </a:r>
          </a:p>
        </p:txBody>
      </p:sp>
      <p:sp>
        <p:nvSpPr>
          <p:cNvPr id="4" name="Slide Number Placeholder 3"/>
          <p:cNvSpPr>
            <a:spLocks noGrp="1"/>
          </p:cNvSpPr>
          <p:nvPr>
            <p:ph type="sldNum" sz="quarter" idx="5"/>
          </p:nvPr>
        </p:nvSpPr>
        <p:spPr/>
        <p:txBody>
          <a:bodyPr/>
          <a:lstStyle/>
          <a:p>
            <a:fld id="{DECDE012-9E2E-4477-8B5C-4E7D4E9BCBA6}" type="slidenum">
              <a:rPr lang="en-US" smtClean="0"/>
              <a:t>1</a:t>
            </a:fld>
            <a:endParaRPr lang="en-US"/>
          </a:p>
        </p:txBody>
      </p:sp>
    </p:spTree>
    <p:extLst>
      <p:ext uri="{BB962C8B-B14F-4D97-AF65-F5344CB8AC3E}">
        <p14:creationId xmlns:p14="http://schemas.microsoft.com/office/powerpoint/2010/main" val="1498192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armed with the knowledge of the constraint port to </a:t>
            </a:r>
            <a:r>
              <a:rPr lang="en-US" dirty="0" err="1"/>
              <a:t>VeriComm</a:t>
            </a:r>
            <a:r>
              <a:rPr lang="en-US" dirty="0"/>
              <a:t> input output index mappings, we can try to analyze what the array of bits represent.</a:t>
            </a:r>
          </a:p>
          <a:p>
            <a:endParaRPr lang="en-US" dirty="0"/>
          </a:p>
          <a:p>
            <a:r>
              <a:rPr lang="en-US" dirty="0"/>
              <a:t>The bits highlighted in yellow represent </a:t>
            </a:r>
            <a:r>
              <a:rPr lang="en-US" b="1" dirty="0" err="1"/>
              <a:t>lcd_db</a:t>
            </a:r>
            <a:r>
              <a:rPr lang="en-US" dirty="0"/>
              <a:t> bus and the chart beside it has the information decoded into its corresponding character.</a:t>
            </a:r>
          </a:p>
          <a:p>
            <a:endParaRPr lang="en-US" dirty="0"/>
          </a:p>
          <a:p>
            <a:r>
              <a:rPr lang="en-US" dirty="0"/>
              <a:t>We can see that the first four samples start to spell out “H” and “e”, which is correct because the name display starts with “Hello, Fudan”</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10</a:t>
            </a:fld>
            <a:endParaRPr lang="en-US" noProof="0" dirty="0"/>
          </a:p>
        </p:txBody>
      </p:sp>
    </p:spTree>
    <p:extLst>
      <p:ext uri="{BB962C8B-B14F-4D97-AF65-F5344CB8AC3E}">
        <p14:creationId xmlns:p14="http://schemas.microsoft.com/office/powerpoint/2010/main" val="2568112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take aways are that the SMIMS engine:</a:t>
            </a:r>
          </a:p>
          <a:p>
            <a:endParaRPr lang="en-US" dirty="0"/>
          </a:p>
          <a:p>
            <a:r>
              <a:rPr lang="en-US" dirty="0"/>
              <a:t>** read the bullet points</a:t>
            </a:r>
          </a:p>
          <a:p>
            <a:endParaRPr lang="en-US" dirty="0"/>
          </a:p>
          <a:p>
            <a:r>
              <a:rPr lang="en-US" dirty="0"/>
              <a:t>I have also documented all the </a:t>
            </a:r>
            <a:r>
              <a:rPr lang="en-US" dirty="0" err="1"/>
              <a:t>VeriComm</a:t>
            </a:r>
            <a:r>
              <a:rPr lang="en-US" dirty="0"/>
              <a:t> ports for the SMIMS engine &amp; the pinouts for the GPIO in a excel file, and wrote some python scripts for them.</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11</a:t>
            </a:fld>
            <a:endParaRPr lang="en-US" noProof="0" dirty="0"/>
          </a:p>
        </p:txBody>
      </p:sp>
    </p:spTree>
    <p:extLst>
      <p:ext uri="{BB962C8B-B14F-4D97-AF65-F5344CB8AC3E}">
        <p14:creationId xmlns:p14="http://schemas.microsoft.com/office/powerpoint/2010/main" val="2126588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7F44F-5904-452B-015B-9D50EB337B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602B3E-F480-316C-EEE7-A02728CD9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BCA0F-DCE2-8F0B-E20D-983B0BDB79D9}"/>
              </a:ext>
            </a:extLst>
          </p:cNvPr>
          <p:cNvSpPr>
            <a:spLocks noGrp="1"/>
          </p:cNvSpPr>
          <p:nvPr>
            <p:ph type="body" idx="1"/>
          </p:nvPr>
        </p:nvSpPr>
        <p:spPr/>
        <p:txBody>
          <a:bodyPr/>
          <a:lstStyle/>
          <a:p>
            <a:r>
              <a:rPr lang="en-US" dirty="0"/>
              <a:t>I have also gone through the trouble of finishing the implementation of the Rust SMIMS driver that </a:t>
            </a:r>
            <a:r>
              <a:rPr lang="en-US" dirty="0" err="1"/>
              <a:t>张学长</a:t>
            </a:r>
            <a:r>
              <a:rPr lang="en-US" dirty="0"/>
              <a:t> started a while ago.</a:t>
            </a:r>
          </a:p>
          <a:p>
            <a:endParaRPr lang="en-US" dirty="0"/>
          </a:p>
          <a:p>
            <a:r>
              <a:rPr lang="en-US" dirty="0"/>
              <a:t>Before UFDE only had the bitstream download feature, but now with a fully fledged driver with the same features as the C version, UFDE can potentially have the same features as Rabbit with an even better-looking user interface &amp; virtual components.</a:t>
            </a:r>
          </a:p>
        </p:txBody>
      </p:sp>
      <p:sp>
        <p:nvSpPr>
          <p:cNvPr id="4" name="Slide Number Placeholder 3">
            <a:extLst>
              <a:ext uri="{FF2B5EF4-FFF2-40B4-BE49-F238E27FC236}">
                <a16:creationId xmlns:a16="http://schemas.microsoft.com/office/drawing/2014/main" id="{1B0BE583-F5A5-3996-EEB7-52D1D151ED2C}"/>
              </a:ext>
            </a:extLst>
          </p:cNvPr>
          <p:cNvSpPr>
            <a:spLocks noGrp="1"/>
          </p:cNvSpPr>
          <p:nvPr>
            <p:ph type="sldNum" sz="quarter" idx="5"/>
          </p:nvPr>
        </p:nvSpPr>
        <p:spPr/>
        <p:txBody>
          <a:bodyPr/>
          <a:lstStyle/>
          <a:p>
            <a:fld id="{DECDE012-9E2E-4477-8B5C-4E7D4E9BCBA6}" type="slidenum">
              <a:rPr lang="en-US" noProof="0" smtClean="0"/>
              <a:t>12</a:t>
            </a:fld>
            <a:endParaRPr lang="en-US" noProof="0"/>
          </a:p>
        </p:txBody>
      </p:sp>
    </p:spTree>
    <p:extLst>
      <p:ext uri="{BB962C8B-B14F-4D97-AF65-F5344CB8AC3E}">
        <p14:creationId xmlns:p14="http://schemas.microsoft.com/office/powerpoint/2010/main" val="1481461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of the original features in the C driver have been implemented in Rust. Everything except for the license generation &amp; serial communication which contains methods for the license key check &amp; generation.</a:t>
            </a:r>
          </a:p>
          <a:p>
            <a:endParaRPr lang="en-US" dirty="0"/>
          </a:p>
          <a:p>
            <a:r>
              <a:rPr lang="en-US" dirty="0"/>
              <a:t>I have realized that the serial activation number for all the FDE boards are the same, and the license generation method is actually optional as I can just hard-code the result of the license generation into my code and it would work.</a:t>
            </a:r>
          </a:p>
          <a:p>
            <a:endParaRPr lang="en-US" dirty="0"/>
          </a:p>
          <a:p>
            <a:r>
              <a:rPr lang="en-US" dirty="0"/>
              <a:t>This is bad practice however; in the future I will make sure that these functions are implemented properly.</a:t>
            </a:r>
          </a:p>
          <a:p>
            <a:endParaRPr lang="en-US" dirty="0"/>
          </a:p>
          <a:p>
            <a:r>
              <a:rPr lang="en-US" dirty="0"/>
              <a:t>Aside from that, I also intend to implement proper device context for the libusb library, and handle asynchronous events, such as device unplug.</a:t>
            </a:r>
          </a:p>
          <a:p>
            <a:endParaRPr lang="en-US" dirty="0"/>
          </a:p>
          <a:p>
            <a:r>
              <a:rPr lang="en-US" dirty="0"/>
              <a:t>Currently, if a device is unplugged, sometimes its fine but sometimes a segmentation fault occurs, so there could be some improvements in handling errors.</a:t>
            </a:r>
          </a:p>
          <a:p>
            <a:endParaRPr lang="en-US" dirty="0"/>
          </a:p>
          <a:p>
            <a:r>
              <a:rPr lang="en-US" dirty="0"/>
              <a:t>Now, with a fully functional SMIMS driver implemented in Rust, we can build a lot of things easily because of how comfortable it is to develop with Rust than C++.</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13</a:t>
            </a:fld>
            <a:endParaRPr lang="en-US" noProof="0" dirty="0"/>
          </a:p>
        </p:txBody>
      </p:sp>
    </p:spTree>
    <p:extLst>
      <p:ext uri="{BB962C8B-B14F-4D97-AF65-F5344CB8AC3E}">
        <p14:creationId xmlns:p14="http://schemas.microsoft.com/office/powerpoint/2010/main" val="4132956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in all, I think Rust is a great programming language.</a:t>
            </a:r>
            <a:br>
              <a:rPr lang="en-US" dirty="0"/>
            </a:br>
            <a:br>
              <a:rPr lang="en-US" dirty="0"/>
            </a:br>
            <a:r>
              <a:rPr lang="en-US" dirty="0"/>
              <a:t>I used to be a hardcore Typescript and NodeJS user, I also coded C++ but most of the time I would avoid it because of how complex things can get sometimes.</a:t>
            </a:r>
          </a:p>
          <a:p>
            <a:r>
              <a:rPr lang="en-US" dirty="0"/>
              <a:t>It took me around 3~5 days to learn Rust while I was re-implementing the SMIMS driver &amp; I think it offers the best from both worlds:</a:t>
            </a:r>
          </a:p>
          <a:p>
            <a:endParaRPr lang="en-US" dirty="0"/>
          </a:p>
          <a:p>
            <a:pPr marL="171450" indent="-171450">
              <a:buFont typeface="Arial" panose="020B0604020202020204" pitchFamily="34" charset="0"/>
              <a:buChar char="•"/>
            </a:pPr>
            <a:r>
              <a:rPr lang="en-US" dirty="0"/>
              <a:t>With Rust, we can enjoy high performance systems programming, on par with C++, but we don’t need to stress about pointers &amp; explicit memory management.</a:t>
            </a:r>
          </a:p>
          <a:p>
            <a:r>
              <a:rPr lang="en-US" dirty="0"/>
              <a:t>So, memory leaks are basically out of the picture.</a:t>
            </a:r>
          </a:p>
          <a:p>
            <a:pPr marL="171450" indent="-171450">
              <a:buFont typeface="Arial" panose="020B0604020202020204" pitchFamily="34" charset="0"/>
              <a:buChar char="•"/>
            </a:pPr>
            <a:r>
              <a:rPr lang="en-US" dirty="0"/>
              <a:t>Rust also has a package manager for libraries, similar to that of NPM from NodeJS, and I love it.</a:t>
            </a:r>
          </a:p>
          <a:p>
            <a:pPr marL="171450" indent="-171450">
              <a:buFont typeface="Arial" panose="020B0604020202020204" pitchFamily="34" charset="0"/>
              <a:buChar char="•"/>
            </a:pPr>
            <a:r>
              <a:rPr lang="en-US" dirty="0"/>
              <a:t>Compared to C++ which has various types of libraries (static, DLL, system libraries, etc.), It is much easier to ensure system cross-compatibility with Rust.</a:t>
            </a:r>
          </a:p>
          <a:p>
            <a:pPr marL="171450" indent="-171450">
              <a:buFont typeface="Arial" panose="020B0604020202020204" pitchFamily="34" charset="0"/>
              <a:buChar char="•"/>
            </a:pPr>
            <a:r>
              <a:rPr lang="en-US" dirty="0"/>
              <a:t>The ownership model was a bit of a learning curve but if you are familiar with pointers, you would quickly realize that its actually quite intuitive.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also realized that if your Rust program compiles without errors, then most likely its going to function correctly, or at least without memory bugs or leaks.</a:t>
            </a:r>
            <a:br>
              <a:rPr lang="en-US" dirty="0"/>
            </a:br>
            <a:r>
              <a:rPr lang="en-US" dirty="0"/>
              <a:t>So, all in all, I think Rust is a great programming language to learn and I learned a lot of it while implementing the SMIMS driver and my FDE-CLI.</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14</a:t>
            </a:fld>
            <a:endParaRPr lang="en-US" noProof="0" dirty="0"/>
          </a:p>
        </p:txBody>
      </p:sp>
    </p:spTree>
    <p:extLst>
      <p:ext uri="{BB962C8B-B14F-4D97-AF65-F5344CB8AC3E}">
        <p14:creationId xmlns:p14="http://schemas.microsoft.com/office/powerpoint/2010/main" val="3897193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introduce to you the FDE command line interface! (or FDE-CLI for short), also implemented in Rust.</a:t>
            </a:r>
          </a:p>
          <a:p>
            <a:endParaRPr lang="en-US" dirty="0"/>
          </a:p>
          <a:p>
            <a:r>
              <a:rPr lang="en-US" dirty="0"/>
              <a:t>Actually, its not a CLI yet, right now its more like my own shell interface for debugging the FDE board.</a:t>
            </a:r>
          </a:p>
          <a:p>
            <a:endParaRPr lang="en-US" dirty="0"/>
          </a:p>
          <a:p>
            <a:r>
              <a:rPr lang="en-US" dirty="0"/>
              <a:t>It:</a:t>
            </a:r>
          </a:p>
          <a:p>
            <a:pPr marL="171450" indent="-171450">
              <a:buFont typeface="Arial" panose="020B0604020202020204" pitchFamily="34" charset="0"/>
              <a:buChar char="•"/>
            </a:pPr>
            <a:r>
              <a:rPr lang="en-US" dirty="0"/>
              <a:t>Aims to offer a “GDB like” debugging experience</a:t>
            </a:r>
          </a:p>
          <a:p>
            <a:pPr marL="171450" indent="-171450">
              <a:buFont typeface="Arial" panose="020B0604020202020204" pitchFamily="34" charset="0"/>
              <a:buChar char="•"/>
            </a:pPr>
            <a:r>
              <a:rPr lang="en-US" dirty="0"/>
              <a:t>Manage multiple FDE boards</a:t>
            </a:r>
          </a:p>
          <a:p>
            <a:pPr marL="171450" indent="-171450">
              <a:buFont typeface="Arial" panose="020B0604020202020204" pitchFamily="34" charset="0"/>
              <a:buChar char="•"/>
            </a:pPr>
            <a:r>
              <a:rPr lang="en-US" dirty="0"/>
              <a:t>Debug SMIMS engine</a:t>
            </a:r>
          </a:p>
          <a:p>
            <a:pPr marL="171450" indent="-171450">
              <a:buFont typeface="Arial" panose="020B0604020202020204" pitchFamily="34" charset="0"/>
              <a:buChar char="•"/>
            </a:pPr>
            <a:r>
              <a:rPr lang="en-US" dirty="0"/>
              <a:t>Manage project files</a:t>
            </a:r>
          </a:p>
          <a:p>
            <a:pPr marL="171450" indent="-171450">
              <a:buFont typeface="Arial" panose="020B0604020202020204" pitchFamily="34" charset="0"/>
              <a:buChar char="•"/>
            </a:pPr>
            <a:r>
              <a:rPr lang="en-US" dirty="0"/>
              <a:t>Downloading bitstream &amp; fine grain control over SMIMS engine FIFO</a:t>
            </a:r>
          </a:p>
          <a:p>
            <a:pPr marL="171450" indent="-171450">
              <a:buFont typeface="Arial" panose="020B0604020202020204" pitchFamily="34" charset="0"/>
              <a:buChar char="•"/>
            </a:pPr>
            <a:r>
              <a:rPr lang="en-US" dirty="0"/>
              <a:t>Almost everything Rabbit has to offer, except virtual components &amp; GUI</a:t>
            </a:r>
          </a:p>
          <a:p>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15</a:t>
            </a:fld>
            <a:endParaRPr lang="en-US" noProof="0" dirty="0"/>
          </a:p>
        </p:txBody>
      </p:sp>
    </p:spTree>
    <p:extLst>
      <p:ext uri="{BB962C8B-B14F-4D97-AF65-F5344CB8AC3E}">
        <p14:creationId xmlns:p14="http://schemas.microsoft.com/office/powerpoint/2010/main" val="3064806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why FDE-CLI was developed was because of the some of the short-comings of Rabbit namely of its:</a:t>
            </a:r>
          </a:p>
          <a:p>
            <a:pPr marL="171450" indent="-171450">
              <a:buFont typeface="Arial" panose="020B0604020202020204" pitchFamily="34" charset="0"/>
              <a:buChar char="•"/>
            </a:pPr>
            <a:r>
              <a:rPr lang="en-US" dirty="0"/>
              <a:t>Poor cross-platform compatibility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 “fine-grain” control over IO on Rabbit</a:t>
            </a:r>
          </a:p>
          <a:p>
            <a:pPr marL="171450" indent="-171450">
              <a:buFont typeface="Arial" panose="020B0604020202020204" pitchFamily="34" charset="0"/>
              <a:buChar char="•"/>
            </a:pPr>
            <a:r>
              <a:rPr lang="en-US" dirty="0"/>
              <a:t>Not scriptable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FDE-CLI hopes to offer:</a:t>
            </a:r>
          </a:p>
          <a:p>
            <a:pPr marL="171450" indent="-171450">
              <a:buFont typeface="Arial" panose="020B0604020202020204" pitchFamily="34" charset="0"/>
              <a:buChar char="•"/>
            </a:pPr>
            <a:r>
              <a:rPr lang="en-US" dirty="0"/>
              <a:t>Better cross-platform compatibility</a:t>
            </a:r>
          </a:p>
          <a:p>
            <a:pPr marL="171450" indent="-171450">
              <a:buFont typeface="Arial" panose="020B0604020202020204" pitchFamily="34" charset="0"/>
              <a:buChar char="•"/>
            </a:pPr>
            <a:r>
              <a:rPr lang="en-US" dirty="0"/>
              <a:t>More versatility in terms of the processing of IO data from SMIMS’s FIFO</a:t>
            </a:r>
          </a:p>
          <a:p>
            <a:pPr marL="628650" lvl="1" indent="-171450">
              <a:buFont typeface="Arial" panose="020B0604020202020204" pitchFamily="34" charset="0"/>
              <a:buChar char="•"/>
            </a:pPr>
            <a:r>
              <a:rPr lang="en-US" dirty="0"/>
              <a:t>So, fine grain control over the data sent &amp; read</a:t>
            </a:r>
          </a:p>
          <a:p>
            <a:pPr marL="171450" lvl="0" indent="-171450">
              <a:buFont typeface="Arial" panose="020B0604020202020204" pitchFamily="34" charset="0"/>
              <a:buChar char="•"/>
            </a:pPr>
            <a:r>
              <a:rPr lang="en-US" dirty="0"/>
              <a:t>And scripting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FDE-CLI is meant as an alternative for Rabbit or UFDE, so in the future students can choose whether to have a nice-looking user interface on the UFDE,</a:t>
            </a:r>
          </a:p>
          <a:p>
            <a:r>
              <a:rPr lang="en-US" dirty="0"/>
              <a:t>Or if they prefer using a shell terminal</a:t>
            </a:r>
            <a:r>
              <a:rPr lang="en-CA" dirty="0"/>
              <a:t>,</a:t>
            </a:r>
            <a:r>
              <a:rPr lang="en-US" dirty="0"/>
              <a:t> </a:t>
            </a:r>
            <a:r>
              <a:rPr lang="en-CA" dirty="0"/>
              <a:t>or</a:t>
            </a:r>
            <a:r>
              <a:rPr lang="en-US" dirty="0"/>
              <a:t> </a:t>
            </a:r>
            <a:r>
              <a:rPr lang="en-CA" dirty="0"/>
              <a:t>a</a:t>
            </a:r>
            <a:r>
              <a:rPr lang="en-US" dirty="0"/>
              <a:t> </a:t>
            </a:r>
            <a:r>
              <a:rPr lang="en-CA" dirty="0"/>
              <a:t>CLI</a:t>
            </a:r>
            <a:r>
              <a:rPr lang="en-US" dirty="0"/>
              <a:t>, for debugging &amp; perhaps integrating into their own code, then they could also go for my FDE-CLI.</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16</a:t>
            </a:fld>
            <a:endParaRPr lang="en-US" noProof="0" dirty="0"/>
          </a:p>
        </p:txBody>
      </p:sp>
    </p:spTree>
    <p:extLst>
      <p:ext uri="{BB962C8B-B14F-4D97-AF65-F5344CB8AC3E}">
        <p14:creationId xmlns:p14="http://schemas.microsoft.com/office/powerpoint/2010/main" val="3201078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rough structure of my FDE-CLI implementation, its still in the making so things are subject to change.</a:t>
            </a:r>
          </a:p>
          <a:p>
            <a:endParaRPr lang="en-US" dirty="0"/>
          </a:p>
          <a:p>
            <a:r>
              <a:rPr lang="en-US" dirty="0"/>
              <a:t>The VLFD folder contains the SMIMS driver.</a:t>
            </a:r>
          </a:p>
          <a:p>
            <a:r>
              <a:rPr lang="en-US" dirty="0"/>
              <a:t>The ports folder contains the implementations necessary to parse and create virtual IO ports based on the constraints file.</a:t>
            </a:r>
          </a:p>
          <a:p>
            <a:r>
              <a:rPr lang="en-US" dirty="0"/>
              <a:t>The helper folder contains some small methods that is necessary for the basic functions of the CLI.</a:t>
            </a:r>
          </a:p>
          <a:p>
            <a:endParaRPr lang="en-US" dirty="0"/>
          </a:p>
          <a:p>
            <a:r>
              <a:rPr lang="en-US" dirty="0"/>
              <a:t>And I have a little UML diagram of the IO_Ports implementation here.</a:t>
            </a:r>
          </a:p>
          <a:p>
            <a:endParaRPr lang="en-US" dirty="0"/>
          </a:p>
          <a:p>
            <a:r>
              <a:rPr lang="en-US" dirty="0"/>
              <a:t>In the future, there would be better documentation in the README of this project’s GitHub repository.</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17</a:t>
            </a:fld>
            <a:endParaRPr lang="en-US" noProof="0" dirty="0"/>
          </a:p>
        </p:txBody>
      </p:sp>
    </p:spTree>
    <p:extLst>
      <p:ext uri="{BB962C8B-B14F-4D97-AF65-F5344CB8AC3E}">
        <p14:creationId xmlns:p14="http://schemas.microsoft.com/office/powerpoint/2010/main" val="3193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show a few demos of the some of the features I implemented in FDE-CLI</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18</a:t>
            </a:fld>
            <a:endParaRPr lang="en-US" noProof="0" dirty="0"/>
          </a:p>
        </p:txBody>
      </p:sp>
    </p:spTree>
    <p:extLst>
      <p:ext uri="{BB962C8B-B14F-4D97-AF65-F5344CB8AC3E}">
        <p14:creationId xmlns:p14="http://schemas.microsoft.com/office/powerpoint/2010/main" val="1552900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 points first</a:t>
            </a:r>
          </a:p>
          <a:p>
            <a:endParaRPr lang="en-US" dirty="0"/>
          </a:p>
          <a:p>
            <a:r>
              <a:rPr lang="en-US" dirty="0"/>
              <a:t>We can also program &amp; run multiple FDE boards at the same time</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19</a:t>
            </a:fld>
            <a:endParaRPr lang="en-US" noProof="0" dirty="0"/>
          </a:p>
        </p:txBody>
      </p:sp>
    </p:spTree>
    <p:extLst>
      <p:ext uri="{BB962C8B-B14F-4D97-AF65-F5344CB8AC3E}">
        <p14:creationId xmlns:p14="http://schemas.microsoft.com/office/powerpoint/2010/main" val="2139200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rough agenda for today.</a:t>
            </a:r>
          </a:p>
          <a:p>
            <a:br>
              <a:rPr lang="en-US" dirty="0"/>
            </a:br>
            <a:r>
              <a:rPr lang="en-US" dirty="0"/>
              <a:t>I will briefly talk about the first name display experiment, and then move on to experiment 2 which comprises of a software part (FDE-CLI) and a hardware part (I2C).</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2</a:t>
            </a:fld>
            <a:endParaRPr lang="en-US" noProof="0"/>
          </a:p>
        </p:txBody>
      </p:sp>
    </p:spTree>
    <p:extLst>
      <p:ext uri="{BB962C8B-B14F-4D97-AF65-F5344CB8AC3E}">
        <p14:creationId xmlns:p14="http://schemas.microsoft.com/office/powerpoint/2010/main" val="2032439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21</a:t>
            </a:fld>
            <a:endParaRPr lang="en-US" noProof="0" dirty="0"/>
          </a:p>
        </p:txBody>
      </p:sp>
    </p:spTree>
    <p:extLst>
      <p:ext uri="{BB962C8B-B14F-4D97-AF65-F5344CB8AC3E}">
        <p14:creationId xmlns:p14="http://schemas.microsoft.com/office/powerpoint/2010/main" val="2790307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22</a:t>
            </a:fld>
            <a:endParaRPr lang="en-US" noProof="0" dirty="0"/>
          </a:p>
        </p:txBody>
      </p:sp>
    </p:spTree>
    <p:extLst>
      <p:ext uri="{BB962C8B-B14F-4D97-AF65-F5344CB8AC3E}">
        <p14:creationId xmlns:p14="http://schemas.microsoft.com/office/powerpoint/2010/main" val="3860699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24</a:t>
            </a:fld>
            <a:endParaRPr lang="en-US" noProof="0" dirty="0"/>
          </a:p>
        </p:txBody>
      </p:sp>
    </p:spTree>
    <p:extLst>
      <p:ext uri="{BB962C8B-B14F-4D97-AF65-F5344CB8AC3E}">
        <p14:creationId xmlns:p14="http://schemas.microsoft.com/office/powerpoint/2010/main" val="1204151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25</a:t>
            </a:fld>
            <a:endParaRPr lang="en-US" noProof="0" dirty="0"/>
          </a:p>
        </p:txBody>
      </p:sp>
    </p:spTree>
    <p:extLst>
      <p:ext uri="{BB962C8B-B14F-4D97-AF65-F5344CB8AC3E}">
        <p14:creationId xmlns:p14="http://schemas.microsoft.com/office/powerpoint/2010/main" val="495134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implementation of my I2C module, I have met some issues such as timing issues and  being unable to have fine-control over the data processing and data being transmitted between Rabbit and the SMIMS FIFO.</a:t>
            </a:r>
          </a:p>
          <a:p>
            <a:endParaRPr lang="en-US" dirty="0"/>
          </a:p>
          <a:p>
            <a:r>
              <a:rPr lang="en-US" dirty="0"/>
              <a:t>In the video clip, the bursty look of the signal can probably be attributed to:</a:t>
            </a:r>
          </a:p>
          <a:p>
            <a:pPr marL="171450" indent="-171450">
              <a:buFont typeface="Arial" panose="020B0604020202020204" pitchFamily="34" charset="0"/>
              <a:buChar char="•"/>
            </a:pPr>
            <a:r>
              <a:rPr lang="en-US" dirty="0"/>
              <a:t>The USB driver sending data in bulk</a:t>
            </a:r>
          </a:p>
          <a:p>
            <a:pPr marL="171450" indent="-171450">
              <a:buFont typeface="Arial" panose="020B0604020202020204" pitchFamily="34" charset="0"/>
              <a:buChar char="•"/>
            </a:pPr>
            <a:r>
              <a:rPr lang="en-US" dirty="0"/>
              <a:t>SMIMS engine reading from the FIFO in bulk</a:t>
            </a:r>
          </a:p>
          <a:p>
            <a:pPr marL="171450" indent="-171450">
              <a:buFont typeface="Arial" panose="020B0604020202020204" pitchFamily="34" charset="0"/>
              <a:buChar char="•"/>
            </a:pPr>
            <a:r>
              <a:rPr lang="en-US" dirty="0"/>
              <a:t>Or both</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led to inconsistencies in the signals being generated.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Because Windows &amp; MacOS are not RTOS, if the frequency is too high, we should not trust that the SMIMS clock is actually running at the defined frequency in equal intervals.</a:t>
            </a:r>
            <a:br>
              <a:rPr lang="en-US" dirty="0"/>
            </a:br>
            <a:r>
              <a:rPr lang="en-US" dirty="0"/>
              <a:t>Maybe the average clock rate is correct, but from my observations, they are definitely not equally spaced out.</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26</a:t>
            </a:fld>
            <a:endParaRPr lang="en-US" noProof="0" dirty="0"/>
          </a:p>
        </p:txBody>
      </p:sp>
    </p:spTree>
    <p:extLst>
      <p:ext uri="{BB962C8B-B14F-4D97-AF65-F5344CB8AC3E}">
        <p14:creationId xmlns:p14="http://schemas.microsoft.com/office/powerpoint/2010/main" val="1124279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is to use both clocks on the FDE board.</a:t>
            </a:r>
          </a:p>
          <a:p>
            <a:endParaRPr lang="en-US" dirty="0"/>
          </a:p>
          <a:p>
            <a:r>
              <a:rPr lang="en-US" dirty="0"/>
              <a:t>There is a virtual clock generated by the SMIMS engine and an internal 30MHz clock.</a:t>
            </a:r>
            <a:br>
              <a:rPr lang="en-US" dirty="0"/>
            </a:br>
            <a:r>
              <a:rPr lang="en-US" dirty="0"/>
              <a:t>The idea is to have the i2C running on from the 30Mhz clock and use an AFIFO to exchange data between the I2C module &amp; the SMIMS engine.</a:t>
            </a:r>
          </a:p>
          <a:p>
            <a:endParaRPr lang="en-US" dirty="0"/>
          </a:p>
          <a:p>
            <a:r>
              <a:rPr lang="en-US" dirty="0"/>
              <a:t>On the software side, to accurately interact with my I2C module using AFIFOs, I need to build my own program that can write &amp; read from SMIMS engine FIFO</a:t>
            </a:r>
          </a:p>
          <a:p>
            <a:r>
              <a:rPr lang="en-US" dirty="0"/>
              <a:t>Hence, the need for FDE-CLI…</a:t>
            </a:r>
          </a:p>
          <a:p>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27</a:t>
            </a:fld>
            <a:endParaRPr lang="en-US" noProof="0" dirty="0"/>
          </a:p>
        </p:txBody>
      </p:sp>
    </p:spTree>
    <p:extLst>
      <p:ext uri="{BB962C8B-B14F-4D97-AF65-F5344CB8AC3E}">
        <p14:creationId xmlns:p14="http://schemas.microsoft.com/office/powerpoint/2010/main" val="1034359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b="0" dirty="0"/>
              <a:t>For my module topology, its actually quite similar to the 5-layer networking approach where each layer abstracts on top of the other.</a:t>
            </a:r>
          </a:p>
          <a:p>
            <a:pPr>
              <a:buNone/>
            </a:pPr>
            <a:endParaRPr lang="en-CA" b="0" dirty="0"/>
          </a:p>
          <a:p>
            <a:pPr>
              <a:buFont typeface="Arial" panose="020B0604020202020204" pitchFamily="34" charset="0"/>
              <a:buChar char="•"/>
            </a:pPr>
            <a:r>
              <a:rPr lang="en-CA" b="1" dirty="0"/>
              <a:t>Three levels of abstraction (excluding the AFIFO)</a:t>
            </a:r>
            <a:r>
              <a:rPr lang="en-CA" dirty="0"/>
              <a:t>:</a:t>
            </a:r>
          </a:p>
          <a:p>
            <a:pPr marL="742950" lvl="1" indent="-285750">
              <a:buFont typeface="Arial" panose="020B0604020202020204" pitchFamily="34" charset="0"/>
              <a:buChar char="•"/>
            </a:pPr>
            <a:r>
              <a:rPr lang="en-CA" b="1" dirty="0"/>
              <a:t>Top Module (I2C Controller)</a:t>
            </a:r>
            <a:r>
              <a:rPr lang="en-CA" dirty="0"/>
              <a:t>: High-level abstraction of the byte controller (for easy interfacing).</a:t>
            </a:r>
          </a:p>
          <a:p>
            <a:pPr marL="742950" lvl="1" indent="-285750">
              <a:buFont typeface="Arial" panose="020B0604020202020204" pitchFamily="34" charset="0"/>
              <a:buChar char="•"/>
            </a:pPr>
            <a:r>
              <a:rPr lang="en-CA" b="1" dirty="0"/>
              <a:t>Byte Controller</a:t>
            </a:r>
            <a:r>
              <a:rPr lang="en-CA" dirty="0"/>
              <a:t>: Manages byte-level data operations and drives the bit controller to send all the bits in each byte.</a:t>
            </a:r>
          </a:p>
          <a:p>
            <a:pPr marL="742950" lvl="1" indent="-285750">
              <a:buFont typeface="Arial" panose="020B0604020202020204" pitchFamily="34" charset="0"/>
              <a:buChar char="•"/>
            </a:pPr>
            <a:r>
              <a:rPr lang="en-CA" b="1" dirty="0"/>
              <a:t>Bit Controller</a:t>
            </a:r>
            <a:r>
              <a:rPr lang="en-CA" dirty="0"/>
              <a:t>: Low-level bus control handling SDA &amp; SCL transitions</a:t>
            </a:r>
            <a:r>
              <a:rPr lang="en-CA" b="0" i="0" u="none" strike="noStrike" dirty="0">
                <a:solidFill>
                  <a:srgbClr val="000000"/>
                </a:solidFill>
                <a:effectLst/>
                <a:latin typeface="-webkit-standard"/>
              </a:rPr>
              <a:t>, operating as the physical/data-link layer of the networking model.</a:t>
            </a:r>
            <a:endParaRPr lang="en-US" dirty="0"/>
          </a:p>
          <a:p>
            <a:br>
              <a:rPr lang="en-US" dirty="0"/>
            </a:br>
            <a:r>
              <a:rPr lang="en-US" dirty="0"/>
              <a:t>Because of the time constraint and I got quite sick the past week, the I2C controller &amp; byte controller is not done yet unfortunately. </a:t>
            </a:r>
          </a:p>
          <a:p>
            <a:r>
              <a:rPr lang="en-US" dirty="0"/>
              <a:t>Only the AFIFO &amp; bit controller is finished so I will explain and demo them this time. I’ll save the full finished project &amp; maybe other interesting things for my final project.</a:t>
            </a:r>
            <a:br>
              <a:rPr lang="en-US" dirty="0"/>
            </a:br>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28</a:t>
            </a:fld>
            <a:endParaRPr lang="en-US" noProof="0" dirty="0"/>
          </a:p>
        </p:txBody>
      </p:sp>
    </p:spTree>
    <p:extLst>
      <p:ext uri="{BB962C8B-B14F-4D97-AF65-F5344CB8AC3E}">
        <p14:creationId xmlns:p14="http://schemas.microsoft.com/office/powerpoint/2010/main" val="1860249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I2C implementation uses the open-drain configuration as specified in the Texas Instruments I2C documentation.</a:t>
            </a:r>
          </a:p>
          <a:p>
            <a:endParaRPr lang="en-US" dirty="0"/>
          </a:p>
          <a:p>
            <a:r>
              <a:rPr lang="en-US" dirty="0"/>
              <a:t>The open-drain configuration is implemented using an external N-channel MOSFET because the FDE FPGA does not have any tri-state buffers or (TBUF).</a:t>
            </a:r>
          </a:p>
          <a:p>
            <a:endParaRPr lang="en-US" dirty="0"/>
          </a:p>
          <a:p>
            <a:r>
              <a:rPr lang="en-US" dirty="0"/>
              <a:t>** Read the first two points</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29</a:t>
            </a:fld>
            <a:endParaRPr lang="en-US" noProof="0" dirty="0"/>
          </a:p>
        </p:txBody>
      </p:sp>
    </p:spTree>
    <p:extLst>
      <p:ext uri="{BB962C8B-B14F-4D97-AF65-F5344CB8AC3E}">
        <p14:creationId xmlns:p14="http://schemas.microsoft.com/office/powerpoint/2010/main" val="2697630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dirty="0">
                <a:solidFill>
                  <a:srgbClr val="000000"/>
                </a:solidFill>
                <a:effectLst/>
                <a:latin typeface="-webkit-standard"/>
              </a:rPr>
              <a:t>The bit controller in my I2C module is comprised of itself, and a tri-state buffer module. Together, they have the following responsibilities:</a:t>
            </a:r>
          </a:p>
          <a:p>
            <a:pPr marL="171450" indent="-171450">
              <a:buFont typeface="Arial" panose="020B0604020202020204" pitchFamily="34" charset="0"/>
              <a:buChar char="•"/>
            </a:pPr>
            <a:r>
              <a:rPr lang="en-CA" b="0" i="0" u="none" strike="noStrike" dirty="0">
                <a:solidFill>
                  <a:srgbClr val="000000"/>
                </a:solidFill>
                <a:effectLst/>
                <a:latin typeface="-webkit-standard"/>
              </a:rPr>
              <a:t>They handle raw signal interpretation and bus control</a:t>
            </a:r>
          </a:p>
          <a:p>
            <a:pPr marL="171450" indent="-171450">
              <a:buFont typeface="Arial" panose="020B0604020202020204" pitchFamily="34" charset="0"/>
              <a:buChar char="•"/>
            </a:pPr>
            <a:r>
              <a:rPr lang="en-CA" b="0" i="0" u="none" strike="noStrike" dirty="0">
                <a:solidFill>
                  <a:srgbClr val="000000"/>
                </a:solidFill>
                <a:effectLst/>
                <a:latin typeface="-webkit-standard"/>
              </a:rPr>
              <a:t>They deal with start / stop conditions</a:t>
            </a:r>
          </a:p>
          <a:p>
            <a:pPr marL="171450" indent="-171450">
              <a:buFont typeface="Arial" panose="020B0604020202020204" pitchFamily="34" charset="0"/>
              <a:buChar char="•"/>
            </a:pPr>
            <a:r>
              <a:rPr lang="en-CA" b="0" i="0" u="none" strike="noStrike" dirty="0">
                <a:solidFill>
                  <a:srgbClr val="000000"/>
                </a:solidFill>
                <a:effectLst/>
                <a:latin typeface="-webkit-standard"/>
              </a:rPr>
              <a:t>They filter, manage clock skew, and handle arbitration</a:t>
            </a:r>
          </a:p>
          <a:p>
            <a:endParaRPr lang="en-CA" b="0" i="0" u="none" strike="noStrike" dirty="0">
              <a:solidFill>
                <a:srgbClr val="000000"/>
              </a:solidFill>
              <a:effectLst/>
              <a:latin typeface="-webkit-standard"/>
            </a:endParaRPr>
          </a:p>
          <a:p>
            <a:r>
              <a:rPr lang="en-CA" b="0" i="0" u="none" strike="noStrike" dirty="0">
                <a:solidFill>
                  <a:srgbClr val="000000"/>
                </a:solidFill>
                <a:effectLst/>
                <a:latin typeface="-webkit-standard"/>
              </a:rPr>
              <a:t>In I2C communication, the </a:t>
            </a:r>
            <a:r>
              <a:rPr lang="en-CA" b="1" i="0" u="none" strike="noStrike" dirty="0">
                <a:solidFill>
                  <a:srgbClr val="000000"/>
                </a:solidFill>
                <a:effectLst/>
              </a:rPr>
              <a:t>START</a:t>
            </a:r>
            <a:r>
              <a:rPr lang="en-CA" b="0" i="0" u="none" strike="noStrike" dirty="0">
                <a:solidFill>
                  <a:srgbClr val="000000"/>
                </a:solidFill>
                <a:effectLst/>
                <a:latin typeface="-webkit-standard"/>
              </a:rPr>
              <a:t> condition is used to signal the beginning of a data transfer. </a:t>
            </a:r>
          </a:p>
          <a:p>
            <a:endParaRPr lang="en-CA" b="0" i="0" u="none" strike="noStrike" dirty="0">
              <a:solidFill>
                <a:srgbClr val="000000"/>
              </a:solidFill>
              <a:effectLst/>
              <a:latin typeface="-webkit-standard"/>
            </a:endParaRPr>
          </a:p>
          <a:p>
            <a:r>
              <a:rPr lang="en-CA" b="0" i="0" u="none" strike="noStrike" dirty="0">
                <a:solidFill>
                  <a:srgbClr val="000000"/>
                </a:solidFill>
                <a:effectLst/>
                <a:latin typeface="-webkit-standard"/>
              </a:rPr>
              <a:t>This is followed by the </a:t>
            </a:r>
            <a:r>
              <a:rPr lang="en-CA" b="1" i="0" u="none" strike="noStrike" dirty="0">
                <a:solidFill>
                  <a:srgbClr val="000000"/>
                </a:solidFill>
                <a:effectLst/>
              </a:rPr>
              <a:t>Repeated START</a:t>
            </a:r>
            <a:r>
              <a:rPr lang="en-CA" b="0" i="0" u="none" strike="noStrike" dirty="0">
                <a:solidFill>
                  <a:srgbClr val="000000"/>
                </a:solidFill>
                <a:effectLst/>
                <a:latin typeface="-webkit-standard"/>
              </a:rPr>
              <a:t> condition, which allows the communication to continue without releasing control of the bus, especially useful for multi-byte or multi-command transmissions.</a:t>
            </a:r>
          </a:p>
          <a:p>
            <a:endParaRPr lang="en-CA" b="0" i="0" u="none" strike="noStrike" dirty="0">
              <a:solidFill>
                <a:srgbClr val="000000"/>
              </a:solidFill>
              <a:effectLst/>
              <a:latin typeface="-webkit-standard"/>
            </a:endParaRPr>
          </a:p>
          <a:p>
            <a:r>
              <a:rPr lang="en-CA" b="0" i="0" u="none" strike="noStrike" dirty="0">
                <a:solidFill>
                  <a:srgbClr val="000000"/>
                </a:solidFill>
                <a:effectLst/>
                <a:latin typeface="-webkit-standard"/>
              </a:rPr>
              <a:t>Finally, the </a:t>
            </a:r>
            <a:r>
              <a:rPr lang="en-CA" b="1" i="0" u="none" strike="noStrike" dirty="0">
                <a:solidFill>
                  <a:srgbClr val="000000"/>
                </a:solidFill>
                <a:effectLst/>
              </a:rPr>
              <a:t>STOP</a:t>
            </a:r>
            <a:r>
              <a:rPr lang="en-CA" b="0" i="0" u="none" strike="noStrike" dirty="0">
                <a:solidFill>
                  <a:srgbClr val="000000"/>
                </a:solidFill>
                <a:effectLst/>
                <a:latin typeface="-webkit-standard"/>
              </a:rPr>
              <a:t> condition indicates the end of the communication, signaling that the bus is now free for other devices to use.</a:t>
            </a:r>
          </a:p>
          <a:p>
            <a:endParaRPr lang="en-CA" b="0" i="0" u="none" strike="noStrike" dirty="0">
              <a:solidFill>
                <a:srgbClr val="000000"/>
              </a:solidFill>
              <a:effectLst/>
              <a:latin typeface="-webkit-standard"/>
            </a:endParaRPr>
          </a:p>
          <a:p>
            <a:r>
              <a:rPr lang="en-CA" b="0" i="0" u="none" strike="noStrike" dirty="0">
                <a:solidFill>
                  <a:srgbClr val="000000"/>
                </a:solidFill>
                <a:effectLst/>
                <a:latin typeface="-webkit-standard"/>
              </a:rPr>
              <a:t>The bit controller is especially critical as it translates the byte-level operations into actual signal transitions on the bus, ensuring proper synchronization of data transfer. It also handles important tasks like signal filtering, clock skewing, and arbitration during bus access.</a:t>
            </a:r>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30</a:t>
            </a:fld>
            <a:endParaRPr lang="en-US" noProof="0" dirty="0"/>
          </a:p>
        </p:txBody>
      </p:sp>
    </p:spTree>
    <p:extLst>
      <p:ext uri="{BB962C8B-B14F-4D97-AF65-F5344CB8AC3E}">
        <p14:creationId xmlns:p14="http://schemas.microsoft.com/office/powerpoint/2010/main" val="521889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7DF73-FB69-D163-9B34-5ACE5A3BA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DCFAC1-F6B8-3626-E77D-135BFE93F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336AC3-F11A-2EC5-2E10-65F7B4C2914E}"/>
              </a:ext>
            </a:extLst>
          </p:cNvPr>
          <p:cNvSpPr>
            <a:spLocks noGrp="1"/>
          </p:cNvSpPr>
          <p:nvPr>
            <p:ph type="body" idx="1"/>
          </p:nvPr>
        </p:nvSpPr>
        <p:spPr/>
        <p:txBody>
          <a:bodyPr/>
          <a:lstStyle/>
          <a:p>
            <a:pPr algn="l">
              <a:buNone/>
            </a:pPr>
            <a:r>
              <a:rPr lang="en-CA" b="0" i="0" u="none" strike="noStrike" dirty="0">
                <a:solidFill>
                  <a:srgbClr val="000000"/>
                </a:solidFill>
                <a:effectLst/>
              </a:rPr>
              <a:t>In multi-master I2C systems, it is crucial to handle the signals correctly to avoid data corruption and ensure smooth communication between devices.</a:t>
            </a:r>
          </a:p>
          <a:p>
            <a:pPr algn="l">
              <a:buNone/>
            </a:pPr>
            <a:endParaRPr lang="en-CA" b="0" i="0" u="none" strike="noStrike" dirty="0">
              <a:solidFill>
                <a:srgbClr val="000000"/>
              </a:solidFill>
              <a:effectLst/>
            </a:endParaRPr>
          </a:p>
          <a:p>
            <a:pPr algn="l">
              <a:buNone/>
            </a:pPr>
            <a:r>
              <a:rPr lang="en-CA" b="0" i="0" u="none" strike="noStrike" dirty="0">
                <a:solidFill>
                  <a:srgbClr val="000000"/>
                </a:solidFill>
                <a:effectLst/>
              </a:rPr>
              <a:t>First, </a:t>
            </a:r>
            <a:r>
              <a:rPr lang="en-CA" b="1" i="0" u="none" strike="noStrike" dirty="0">
                <a:solidFill>
                  <a:srgbClr val="000000"/>
                </a:solidFill>
                <a:effectLst/>
              </a:rPr>
              <a:t>filters</a:t>
            </a:r>
            <a:r>
              <a:rPr lang="en-CA" b="0" i="0" u="none" strike="noStrike" dirty="0">
                <a:solidFill>
                  <a:srgbClr val="000000"/>
                </a:solidFill>
                <a:effectLst/>
              </a:rPr>
              <a:t> clean the signals on the SDA and SCL lines, ensuring they remain stable and free from noise or glitches.</a:t>
            </a:r>
          </a:p>
          <a:p>
            <a:pPr algn="l">
              <a:buNone/>
            </a:pPr>
            <a:r>
              <a:rPr lang="en-CA" b="0" i="0" u="none" strike="noStrike" dirty="0">
                <a:solidFill>
                  <a:srgbClr val="000000"/>
                </a:solidFill>
                <a:effectLst/>
              </a:rPr>
              <a:t>This is usually accomplished by super sampling and then using a voting system to decide on whether the signal is high or low.</a:t>
            </a:r>
          </a:p>
          <a:p>
            <a:pPr algn="l">
              <a:buNone/>
            </a:pPr>
            <a:endParaRPr lang="en-CA" b="0" i="0" u="none" strike="noStrike" dirty="0">
              <a:solidFill>
                <a:srgbClr val="000000"/>
              </a:solidFill>
              <a:effectLst/>
            </a:endParaRPr>
          </a:p>
          <a:p>
            <a:pPr algn="l">
              <a:buNone/>
            </a:pPr>
            <a:r>
              <a:rPr lang="en-CA" b="0" i="0" u="none" strike="noStrike" dirty="0">
                <a:solidFill>
                  <a:srgbClr val="000000"/>
                </a:solidFill>
                <a:effectLst/>
              </a:rPr>
              <a:t>Next, </a:t>
            </a:r>
            <a:r>
              <a:rPr lang="en-CA" b="1" i="0" u="none" strike="noStrike" dirty="0">
                <a:solidFill>
                  <a:srgbClr val="000000"/>
                </a:solidFill>
                <a:effectLst/>
              </a:rPr>
              <a:t>clock skew management</a:t>
            </a:r>
            <a:r>
              <a:rPr lang="en-CA" b="0" i="0" u="none" strike="noStrike" dirty="0">
                <a:solidFill>
                  <a:srgbClr val="000000"/>
                </a:solidFill>
                <a:effectLst/>
              </a:rPr>
              <a:t> becomes vital when multiple devices are trying to control the clock. </a:t>
            </a:r>
          </a:p>
          <a:p>
            <a:pPr algn="l">
              <a:buNone/>
            </a:pPr>
            <a:r>
              <a:rPr lang="en-CA" b="0" i="0" u="none" strike="noStrike" dirty="0">
                <a:solidFill>
                  <a:srgbClr val="000000"/>
                </a:solidFill>
                <a:effectLst/>
              </a:rPr>
              <a:t>By synchronizing the clock signals, we ensure that all devices remain in sync with each other, even when some may attempt to drive the lines in opposing directions. </a:t>
            </a:r>
          </a:p>
          <a:p>
            <a:pPr algn="l">
              <a:buNone/>
            </a:pPr>
            <a:r>
              <a:rPr lang="en-CA" b="0" i="0" u="none" strike="noStrike" dirty="0">
                <a:solidFill>
                  <a:srgbClr val="000000"/>
                </a:solidFill>
                <a:effectLst/>
              </a:rPr>
              <a:t>This synchronization is essential for proper data transfer.</a:t>
            </a:r>
          </a:p>
          <a:p>
            <a:pPr algn="l">
              <a:buNone/>
            </a:pPr>
            <a:endParaRPr lang="en-CA" b="0" i="0" u="none" strike="noStrike" dirty="0">
              <a:solidFill>
                <a:srgbClr val="000000"/>
              </a:solidFill>
              <a:effectLst/>
            </a:endParaRPr>
          </a:p>
          <a:p>
            <a:pPr algn="l"/>
            <a:r>
              <a:rPr lang="en-CA" b="0" i="0" u="none" strike="noStrike" dirty="0">
                <a:solidFill>
                  <a:srgbClr val="000000"/>
                </a:solidFill>
                <a:effectLst/>
              </a:rPr>
              <a:t>Lastly, </a:t>
            </a:r>
            <a:r>
              <a:rPr lang="en-CA" b="1" i="0" u="none" strike="noStrike" dirty="0">
                <a:solidFill>
                  <a:srgbClr val="000000"/>
                </a:solidFill>
                <a:effectLst/>
              </a:rPr>
              <a:t>arbitration handling</a:t>
            </a:r>
            <a:r>
              <a:rPr lang="en-CA" b="0" i="0" u="none" strike="noStrike" dirty="0">
                <a:solidFill>
                  <a:srgbClr val="000000"/>
                </a:solidFill>
                <a:effectLst/>
              </a:rPr>
              <a:t> resolves conflicts when multiple devices try to control the bus simultaneously. </a:t>
            </a:r>
          </a:p>
          <a:p>
            <a:pPr algn="l"/>
            <a:endParaRPr lang="en-CA" b="0" i="0" u="none" strike="noStrike" dirty="0">
              <a:solidFill>
                <a:srgbClr val="000000"/>
              </a:solidFill>
              <a:effectLst/>
            </a:endParaRPr>
          </a:p>
          <a:p>
            <a:pPr algn="l"/>
            <a:r>
              <a:rPr lang="en-CA" b="0" i="0" u="none" strike="noStrike" dirty="0">
                <a:solidFill>
                  <a:srgbClr val="000000"/>
                </a:solidFill>
                <a:effectLst/>
              </a:rPr>
              <a:t>If arbitration is lost, the system resets the operation to prevent any corrupted data transmission. </a:t>
            </a:r>
          </a:p>
          <a:p>
            <a:pPr algn="l"/>
            <a:r>
              <a:rPr lang="en-CA" b="0" i="0" u="none" strike="noStrike" dirty="0">
                <a:solidFill>
                  <a:srgbClr val="000000"/>
                </a:solidFill>
                <a:effectLst/>
              </a:rPr>
              <a:t>The arbitration process ensures that only one master controls the bus at a time, making the communication reliable and </a:t>
            </a:r>
            <a:r>
              <a:rPr lang="en-CA" b="1" i="0" u="none" strike="noStrike" dirty="0">
                <a:solidFill>
                  <a:srgbClr val="000000"/>
                </a:solidFill>
                <a:effectLst/>
              </a:rPr>
              <a:t>conflict-free</a:t>
            </a:r>
            <a:r>
              <a:rPr lang="en-CA" b="0" i="0" u="none" strike="noStrike" dirty="0">
                <a:solidFill>
                  <a:srgbClr val="000000"/>
                </a:solidFill>
                <a:effectLst/>
              </a:rPr>
              <a:t>.</a:t>
            </a:r>
          </a:p>
        </p:txBody>
      </p:sp>
      <p:sp>
        <p:nvSpPr>
          <p:cNvPr id="4" name="Slide Number Placeholder 3">
            <a:extLst>
              <a:ext uri="{FF2B5EF4-FFF2-40B4-BE49-F238E27FC236}">
                <a16:creationId xmlns:a16="http://schemas.microsoft.com/office/drawing/2014/main" id="{4D0D8CEA-0AE8-692E-9BA3-41A0808114DB}"/>
              </a:ext>
            </a:extLst>
          </p:cNvPr>
          <p:cNvSpPr>
            <a:spLocks noGrp="1"/>
          </p:cNvSpPr>
          <p:nvPr>
            <p:ph type="sldNum" sz="quarter" idx="5"/>
          </p:nvPr>
        </p:nvSpPr>
        <p:spPr/>
        <p:txBody>
          <a:bodyPr/>
          <a:lstStyle/>
          <a:p>
            <a:fld id="{DECDE012-9E2E-4477-8B5C-4E7D4E9BCBA6}" type="slidenum">
              <a:rPr lang="en-US" noProof="0" smtClean="0"/>
              <a:t>31</a:t>
            </a:fld>
            <a:endParaRPr lang="en-US" noProof="0" dirty="0"/>
          </a:p>
        </p:txBody>
      </p:sp>
    </p:spTree>
    <p:extLst>
      <p:ext uri="{BB962C8B-B14F-4D97-AF65-F5344CB8AC3E}">
        <p14:creationId xmlns:p14="http://schemas.microsoft.com/office/powerpoint/2010/main" val="209210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name display experiment, this is probably the same for everyone, our goal is to display our name or any other text on a 7-segment text LCD.</a:t>
            </a:r>
          </a:p>
          <a:p>
            <a:endParaRPr lang="en-US" dirty="0"/>
          </a:p>
          <a:p>
            <a:r>
              <a:rPr lang="en-US" dirty="0"/>
              <a:t>Since I don’t really like hand writing Verilog code, I wrote a script in Python that generates the Verilog code for each sentence that I want to display.</a:t>
            </a:r>
          </a:p>
          <a:p>
            <a:endParaRPr lang="en-US" dirty="0"/>
          </a:p>
          <a:p>
            <a:r>
              <a:rPr lang="en-US" dirty="0"/>
              <a:t>For each sentence, a Verilog case block that assigns values to temporary registers is generated, then a multiplexer selects which sentence to display.</a:t>
            </a:r>
          </a:p>
          <a:p>
            <a:endParaRPr lang="en-US" dirty="0"/>
          </a:p>
          <a:p>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3</a:t>
            </a:fld>
            <a:endParaRPr lang="en-US" noProof="0" dirty="0"/>
          </a:p>
        </p:txBody>
      </p:sp>
    </p:spTree>
    <p:extLst>
      <p:ext uri="{BB962C8B-B14F-4D97-AF65-F5344CB8AC3E}">
        <p14:creationId xmlns:p14="http://schemas.microsoft.com/office/powerpoint/2010/main" val="678003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demo of the bit controller handling the various conditions. The yellow signal presents the clock and the pink presents the data line.</a:t>
            </a:r>
            <a:br>
              <a:rPr lang="en-US" dirty="0"/>
            </a:br>
            <a:r>
              <a:rPr lang="en-US" dirty="0"/>
              <a:t>Because only the bit controller module is functional at this time, my demo just makes bit controller repeat the same command over and over again.</a:t>
            </a:r>
          </a:p>
          <a:p>
            <a:endParaRPr lang="en-US" dirty="0"/>
          </a:p>
          <a:p>
            <a:r>
              <a:rPr lang="en-US" dirty="0"/>
              <a:t>On the left side, we see the bit controller performing a start command (or repeated start command)</a:t>
            </a:r>
          </a:p>
          <a:p>
            <a:r>
              <a:rPr lang="en-US" dirty="0"/>
              <a:t>On the right side, we the bit controller performing a stop command</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32</a:t>
            </a:fld>
            <a:endParaRPr lang="en-US" noProof="0" dirty="0"/>
          </a:p>
        </p:txBody>
      </p:sp>
    </p:spTree>
    <p:extLst>
      <p:ext uri="{BB962C8B-B14F-4D97-AF65-F5344CB8AC3E}">
        <p14:creationId xmlns:p14="http://schemas.microsoft.com/office/powerpoint/2010/main" val="2550352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oscilloscope readings for the write command:</a:t>
            </a:r>
          </a:p>
          <a:p>
            <a:pPr marL="171450" indent="-171450">
              <a:buFont typeface="Arial" panose="020B0604020202020204" pitchFamily="34" charset="0"/>
              <a:buChar char="•"/>
            </a:pPr>
            <a:r>
              <a:rPr lang="en-US" dirty="0"/>
              <a:t>the left image is the controller writing bit ”0” to the I2C bus</a:t>
            </a:r>
          </a:p>
          <a:p>
            <a:pPr marL="171450" indent="-171450">
              <a:buFont typeface="Arial" panose="020B0604020202020204" pitchFamily="34" charset="0"/>
              <a:buChar char="•"/>
            </a:pPr>
            <a:r>
              <a:rPr lang="en-US" dirty="0"/>
              <a:t>The right image is the controller writing ”1”</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read condition is similar to the write condition, just that the MOSFET will be not asserted (so the master is not driving the signal) and the FPGA will read the value of the data line that would be driven by another device.</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33</a:t>
            </a:fld>
            <a:endParaRPr lang="en-US" noProof="0" dirty="0"/>
          </a:p>
        </p:txBody>
      </p:sp>
    </p:spTree>
    <p:extLst>
      <p:ext uri="{BB962C8B-B14F-4D97-AF65-F5344CB8AC3E}">
        <p14:creationId xmlns:p14="http://schemas.microsoft.com/office/powerpoint/2010/main" val="1066365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final part of my presentation, I will demo the asynchronous FIFO.</a:t>
            </a:r>
          </a:p>
          <a:p>
            <a:r>
              <a:rPr lang="en-US" dirty="0"/>
              <a:t>For the demo, I implemented two AFIFOs (a TX and a RX) and they are linked to each other.</a:t>
            </a:r>
          </a:p>
          <a:p>
            <a:r>
              <a:rPr lang="en-US" dirty="0"/>
              <a:t>This will lay the foundation for the I2C module in the future.</a:t>
            </a:r>
          </a:p>
          <a:p>
            <a:endParaRPr lang="en-US" dirty="0"/>
          </a:p>
          <a:p>
            <a:r>
              <a:rPr lang="en-US" dirty="0"/>
              <a:t>And the purpose of this demo is to show the FIFO working between different clock domains.</a:t>
            </a:r>
          </a:p>
          <a:p>
            <a:pPr marL="171450" indent="-171450">
              <a:buFont typeface="Arial" panose="020B0604020202020204" pitchFamily="34" charset="0"/>
              <a:buChar char="•"/>
            </a:pPr>
            <a:r>
              <a:rPr lang="en-US" dirty="0"/>
              <a:t>One clock domain is the SMIMS engine clock</a:t>
            </a:r>
          </a:p>
          <a:p>
            <a:pPr marL="171450" indent="-171450">
              <a:buFont typeface="Arial" panose="020B0604020202020204" pitchFamily="34" charset="0"/>
              <a:buChar char="•"/>
            </a:pPr>
            <a:r>
              <a:rPr lang="en-US" dirty="0"/>
              <a:t>The other clock domain is the internal 30MHz clock that would be driving the I2C module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demo, I proceed to write 1, 2, 3 to the TX AFIFO, and then read 1, 2, 3 from the RX AFIFO.</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34</a:t>
            </a:fld>
            <a:endParaRPr lang="en-US" noProof="0" dirty="0"/>
          </a:p>
        </p:txBody>
      </p:sp>
    </p:spTree>
    <p:extLst>
      <p:ext uri="{BB962C8B-B14F-4D97-AF65-F5344CB8AC3E}">
        <p14:creationId xmlns:p14="http://schemas.microsoft.com/office/powerpoint/2010/main" val="2067352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left-hand side is a snippet of the data sent to the TX asynchronous FIFO, and the snippets on the right-side show data read from the receiving asynchronous FIFO displayed in the FDE-CLI.</a:t>
            </a:r>
          </a:p>
          <a:p>
            <a:endParaRPr lang="en-US" dirty="0"/>
          </a:p>
          <a:p>
            <a:r>
              <a:rPr lang="en-US" dirty="0"/>
              <a:t>As we can see in the portions traced out in red, the output data of the receiving asynchronous FIFO shows 1, 2, 3.</a:t>
            </a:r>
          </a:p>
          <a:p>
            <a:endParaRPr lang="en-US" dirty="0"/>
          </a:p>
          <a:p>
            <a:r>
              <a:rPr lang="en-US" dirty="0"/>
              <a:t>Seems like the FIFO is working properly to transfer data between clock domains.</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35</a:t>
            </a:fld>
            <a:endParaRPr lang="en-US" noProof="0" dirty="0"/>
          </a:p>
        </p:txBody>
      </p:sp>
    </p:spTree>
    <p:extLst>
      <p:ext uri="{BB962C8B-B14F-4D97-AF65-F5344CB8AC3E}">
        <p14:creationId xmlns:p14="http://schemas.microsoft.com/office/powerpoint/2010/main" val="328671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from the </a:t>
            </a:r>
            <a:r>
              <a:rPr lang="en-US" b="1" dirty="0"/>
              <a:t>hardware</a:t>
            </a:r>
            <a:r>
              <a:rPr lang="en-US" dirty="0"/>
              <a:t> point of view, I plan to:</a:t>
            </a:r>
          </a:p>
          <a:p>
            <a:pPr marL="171450" indent="-171450">
              <a:buFont typeface="Arial" panose="020B0604020202020204" pitchFamily="34" charset="0"/>
              <a:buChar char="•"/>
            </a:pPr>
            <a:r>
              <a:rPr lang="en-US" dirty="0"/>
              <a:t>Finish the I2C controller &amp; byte controller</a:t>
            </a:r>
          </a:p>
          <a:p>
            <a:pPr marL="171450" indent="-171450">
              <a:buFont typeface="Arial" panose="020B0604020202020204" pitchFamily="34" charset="0"/>
              <a:buChar char="•"/>
            </a:pPr>
            <a:r>
              <a:rPr lang="en-US" dirty="0"/>
              <a:t>Solder an open-drain circuit for the two signal lines (SDA &amp; SCL)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From the </a:t>
            </a:r>
            <a:r>
              <a:rPr lang="en-US" b="1" dirty="0"/>
              <a:t>software</a:t>
            </a:r>
            <a:r>
              <a:rPr lang="en-US" dirty="0"/>
              <a:t> point of view, I plan to:</a:t>
            </a:r>
          </a:p>
          <a:p>
            <a:pPr marL="171450" indent="-171450">
              <a:buFont typeface="Arial" panose="020B0604020202020204" pitchFamily="34" charset="0"/>
              <a:buChar char="•"/>
            </a:pPr>
            <a:r>
              <a:rPr lang="en-US" dirty="0"/>
              <a:t>Finish implementing basic features for FDE-CLI</a:t>
            </a:r>
          </a:p>
          <a:p>
            <a:pPr marL="171450" indent="-171450">
              <a:buFont typeface="Arial" panose="020B0604020202020204" pitchFamily="34" charset="0"/>
              <a:buChar char="•"/>
            </a:pPr>
            <a:r>
              <a:rPr lang="en-US" dirty="0"/>
              <a:t>Integrate the CLI with the FDE board with an asynchronous FIFO for cross-clock domain data sharing</a:t>
            </a:r>
          </a:p>
          <a:p>
            <a:pPr marL="171450" indent="-171450">
              <a:buFont typeface="Arial" panose="020B0604020202020204" pitchFamily="34" charset="0"/>
              <a:buChar char="•"/>
            </a:pPr>
            <a:r>
              <a:rPr lang="en-US" dirty="0"/>
              <a:t>Finish implementing I2C IP with FDE-CLI</a:t>
            </a:r>
          </a:p>
          <a:p>
            <a:pPr marL="171450" indent="-171450">
              <a:buFont typeface="Arial" panose="020B0604020202020204" pitchFamily="34" charset="0"/>
              <a:buChar char="•"/>
            </a:pPr>
            <a:r>
              <a:rPr lang="en-US" dirty="0"/>
              <a:t>Experiment with communicating with some real I2C modules such as temperature sensors, accelerometers, etc. </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36</a:t>
            </a:fld>
            <a:endParaRPr lang="en-US" noProof="0" dirty="0"/>
          </a:p>
        </p:txBody>
      </p:sp>
    </p:spTree>
    <p:extLst>
      <p:ext uri="{BB962C8B-B14F-4D97-AF65-F5344CB8AC3E}">
        <p14:creationId xmlns:p14="http://schemas.microsoft.com/office/powerpoint/2010/main" val="153692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end if off, all my projects are open source on GitHub.</a:t>
            </a:r>
          </a:p>
          <a:p>
            <a:br>
              <a:rPr lang="en-US" dirty="0"/>
            </a:br>
            <a:r>
              <a:rPr lang="en-US" dirty="0"/>
              <a:t>The I2C module will come soon, once I am done implementing it.</a:t>
            </a:r>
          </a:p>
          <a:p>
            <a:endParaRPr lang="en-US" dirty="0"/>
          </a:p>
          <a:p>
            <a:r>
              <a:rPr lang="en-US" dirty="0"/>
              <a:t>I also have a </a:t>
            </a:r>
            <a:r>
              <a:rPr lang="en-US" dirty="0" err="1"/>
              <a:t>GitBook</a:t>
            </a:r>
            <a:r>
              <a:rPr lang="en-US" dirty="0"/>
              <a:t> blog which has more documentation and blogs on the experiments I did that were not included in the presentation and report, and it is still being slowly updated.</a:t>
            </a:r>
          </a:p>
          <a:p>
            <a:endParaRPr lang="en-US" dirty="0"/>
          </a:p>
          <a:p>
            <a:r>
              <a:rPr lang="en-US" dirty="0"/>
              <a:t>So maybe these things would be helpful for students taking this course in the future.</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37</a:t>
            </a:fld>
            <a:endParaRPr lang="en-US" noProof="0" dirty="0"/>
          </a:p>
        </p:txBody>
      </p:sp>
    </p:spTree>
    <p:extLst>
      <p:ext uri="{BB962C8B-B14F-4D97-AF65-F5344CB8AC3E}">
        <p14:creationId xmlns:p14="http://schemas.microsoft.com/office/powerpoint/2010/main" val="1538165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 this concludes my FDE midterm presentation.</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38</a:t>
            </a:fld>
            <a:endParaRPr lang="en-US" noProof="0" dirty="0"/>
          </a:p>
        </p:txBody>
      </p:sp>
    </p:spTree>
    <p:extLst>
      <p:ext uri="{BB962C8B-B14F-4D97-AF65-F5344CB8AC3E}">
        <p14:creationId xmlns:p14="http://schemas.microsoft.com/office/powerpoint/2010/main" val="375732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snippets of the Python script.</a:t>
            </a:r>
          </a:p>
          <a:p>
            <a:endParaRPr lang="en-US" dirty="0"/>
          </a:p>
          <a:p>
            <a:r>
              <a:rPr lang="en-US" dirty="0"/>
              <a:t>For the first image, a Verilog case block is generated for each sentence based on the ASCII value for each character subtracted by 0x20.</a:t>
            </a:r>
          </a:p>
          <a:p>
            <a:r>
              <a:rPr lang="en-US" dirty="0"/>
              <a:t>And the second image shows code generation for a multiplexer selects which sentence to display.</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4</a:t>
            </a:fld>
            <a:endParaRPr lang="en-US" noProof="0" dirty="0"/>
          </a:p>
        </p:txBody>
      </p:sp>
    </p:spTree>
    <p:extLst>
      <p:ext uri="{BB962C8B-B14F-4D97-AF65-F5344CB8AC3E}">
        <p14:creationId xmlns:p14="http://schemas.microsoft.com/office/powerpoint/2010/main" val="3591554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four sentences I want to display, the script generated the corresponding Verilog code &amp; I fed it into DC before going through UFDE workflow and downloading the bitstream onto the FDE board.</a:t>
            </a:r>
          </a:p>
          <a:p>
            <a:endParaRPr lang="en-US" dirty="0"/>
          </a:p>
          <a:p>
            <a:r>
              <a:rPr lang="en-US" dirty="0"/>
              <a:t>The second image shows the result of the experiment.</a:t>
            </a:r>
          </a:p>
          <a:p>
            <a:endParaRPr lang="en-US" dirty="0"/>
          </a:p>
          <a:p>
            <a:r>
              <a:rPr lang="en-US" dirty="0"/>
              <a:t>[2:00]</a:t>
            </a:r>
          </a:p>
          <a:p>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5</a:t>
            </a:fld>
            <a:endParaRPr lang="en-US" noProof="0" dirty="0"/>
          </a:p>
        </p:txBody>
      </p:sp>
    </p:spTree>
    <p:extLst>
      <p:ext uri="{BB962C8B-B14F-4D97-AF65-F5344CB8AC3E}">
        <p14:creationId xmlns:p14="http://schemas.microsoft.com/office/powerpoint/2010/main" val="3342144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 to experiment 2.</a:t>
            </a:r>
          </a:p>
          <a:p>
            <a:endParaRPr lang="en-US" dirty="0"/>
          </a:p>
          <a:p>
            <a:r>
              <a:rPr lang="en-US" dirty="0"/>
              <a:t>In the second experiment, I did a few things such as:</a:t>
            </a:r>
          </a:p>
          <a:p>
            <a:endParaRPr lang="en-US" dirty="0"/>
          </a:p>
          <a:p>
            <a:pPr marL="171450" indent="-171450">
              <a:buFont typeface="Arial" panose="020B0604020202020204" pitchFamily="34" charset="0"/>
              <a:buChar char="•"/>
            </a:pPr>
            <a:r>
              <a:rPr lang="en-US" dirty="0"/>
              <a:t>Getting UFDE &amp; Rabbit to compile and run on MacOS</a:t>
            </a:r>
          </a:p>
          <a:p>
            <a:pPr marL="171450" indent="-171450">
              <a:buFont typeface="Arial" panose="020B0604020202020204" pitchFamily="34" charset="0"/>
              <a:buChar char="•"/>
            </a:pPr>
            <a:r>
              <a:rPr lang="en-US" dirty="0"/>
              <a:t>Figure how the SMIMS engine worked</a:t>
            </a:r>
          </a:p>
          <a:p>
            <a:pPr marL="171450" indent="-171450">
              <a:buFont typeface="Arial" panose="020B0604020202020204" pitchFamily="34" charset="0"/>
              <a:buChar char="•"/>
            </a:pPr>
            <a:r>
              <a:rPr lang="en-US" dirty="0"/>
              <a:t>Reimplement the SMIMS driver in Rust</a:t>
            </a:r>
          </a:p>
          <a:p>
            <a:pPr marL="171450" indent="-171450">
              <a:buFont typeface="Arial" panose="020B0604020202020204" pitchFamily="34" charset="0"/>
              <a:buChar char="•"/>
            </a:pPr>
            <a:r>
              <a:rPr lang="en-US" dirty="0"/>
              <a:t>Code my own FDE-CLI in Rust based on the newly reimplemented driver</a:t>
            </a:r>
          </a:p>
          <a:p>
            <a:pPr marL="171450" indent="-171450">
              <a:buFont typeface="Arial" panose="020B0604020202020204" pitchFamily="34" charset="0"/>
              <a:buChar char="•"/>
            </a:pPr>
            <a:r>
              <a:rPr lang="en-US" dirty="0"/>
              <a:t>and finally, the hardware part,</a:t>
            </a:r>
            <a:r>
              <a:rPr lang="zh-CN" altLang="en-US" dirty="0"/>
              <a:t> </a:t>
            </a:r>
            <a:r>
              <a:rPr lang="en-US" altLang="zh-CN" dirty="0"/>
              <a:t>partially</a:t>
            </a:r>
            <a:r>
              <a:rPr lang="en-US" dirty="0"/>
              <a:t> implementing of my I2C project</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6</a:t>
            </a:fld>
            <a:endParaRPr lang="en-US" noProof="0" dirty="0"/>
          </a:p>
        </p:txBody>
      </p:sp>
    </p:spTree>
    <p:extLst>
      <p:ext uri="{BB962C8B-B14F-4D97-AF65-F5344CB8AC3E}">
        <p14:creationId xmlns:p14="http://schemas.microsoft.com/office/powerpoint/2010/main" val="3106147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D2027-970E-3EF2-4FB9-BD6D99C21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78570-5C88-EA07-EFEB-8EEE0A912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719423-48FA-4164-D54A-B32CECB0F8AC}"/>
              </a:ext>
            </a:extLst>
          </p:cNvPr>
          <p:cNvSpPr>
            <a:spLocks noGrp="1"/>
          </p:cNvSpPr>
          <p:nvPr>
            <p:ph type="body" idx="1"/>
          </p:nvPr>
        </p:nvSpPr>
        <p:spPr/>
        <p:txBody>
          <a:bodyPr/>
          <a:lstStyle/>
          <a:p>
            <a:r>
              <a:rPr lang="en-US" dirty="0"/>
              <a:t>So, as a Mac user, it would be a lot more convenient for me if I can get most of the tools running on MacOS, therefore, I went out of the way to recompile binaries, such as QT &amp; FDE tools, and even going as far as editing a bit of the source code to things running on modern MacOS.</a:t>
            </a:r>
          </a:p>
          <a:p>
            <a:endParaRPr lang="en-US" dirty="0"/>
          </a:p>
          <a:p>
            <a:r>
              <a:rPr lang="en-US" dirty="0"/>
              <a:t>Almost all the demos shown in this presentation are ran on my MacOS.</a:t>
            </a:r>
          </a:p>
          <a:p>
            <a:r>
              <a:rPr lang="en-US" dirty="0"/>
              <a:t>(of course, the DC synthesis, generating the gate-level Verilog file, I still have to use a Linux environment running on a  x86 virtual machine )</a:t>
            </a:r>
            <a:br>
              <a:rPr lang="en-US" dirty="0"/>
            </a:br>
            <a:br>
              <a:rPr lang="en-US" dirty="0"/>
            </a:br>
            <a:r>
              <a:rPr lang="en-US" dirty="0"/>
              <a:t>UFDE &amp; Rabbit are fully functional, except the bitstream download feature on Rabbit (for some reason it would cause a segmentation fault and is unresolved up to this day)</a:t>
            </a:r>
          </a:p>
          <a:p>
            <a:r>
              <a:rPr lang="en-US" dirty="0"/>
              <a:t>But I suspect it has something to do with the SMIMS VLFD driver.</a:t>
            </a:r>
          </a:p>
        </p:txBody>
      </p:sp>
      <p:sp>
        <p:nvSpPr>
          <p:cNvPr id="4" name="Slide Number Placeholder 3">
            <a:extLst>
              <a:ext uri="{FF2B5EF4-FFF2-40B4-BE49-F238E27FC236}">
                <a16:creationId xmlns:a16="http://schemas.microsoft.com/office/drawing/2014/main" id="{3B527364-9A24-7D0C-4D6E-803923117BB1}"/>
              </a:ext>
            </a:extLst>
          </p:cNvPr>
          <p:cNvSpPr>
            <a:spLocks noGrp="1"/>
          </p:cNvSpPr>
          <p:nvPr>
            <p:ph type="sldNum" sz="quarter" idx="5"/>
          </p:nvPr>
        </p:nvSpPr>
        <p:spPr/>
        <p:txBody>
          <a:bodyPr/>
          <a:lstStyle/>
          <a:p>
            <a:fld id="{DECDE012-9E2E-4477-8B5C-4E7D4E9BCBA6}" type="slidenum">
              <a:rPr lang="en-US" noProof="0" smtClean="0"/>
              <a:t>7</a:t>
            </a:fld>
            <a:endParaRPr lang="en-US" noProof="0"/>
          </a:p>
        </p:txBody>
      </p:sp>
    </p:spTree>
    <p:extLst>
      <p:ext uri="{BB962C8B-B14F-4D97-AF65-F5344CB8AC3E}">
        <p14:creationId xmlns:p14="http://schemas.microsoft.com/office/powerpoint/2010/main" val="73663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 to the SMIMS engine part, I will give a little demo on how to interpret the array of bits outputted by Rabbit (namely for the two files </a:t>
            </a:r>
            <a:r>
              <a:rPr lang="en-CA" sz="1200" dirty="0" err="1">
                <a:latin typeface="Times New Roman" panose="02020603050405020304" pitchFamily="18" charset="0"/>
                <a:cs typeface="Times New Roman" panose="02020603050405020304" pitchFamily="18" charset="0"/>
              </a:rPr>
              <a:t>RabbitReadData.txt</a:t>
            </a:r>
            <a:r>
              <a:rPr lang="en-CA" sz="1200" dirty="0">
                <a:latin typeface="Times New Roman" panose="02020603050405020304" pitchFamily="18" charset="0"/>
                <a:cs typeface="Times New Roman" panose="02020603050405020304" pitchFamily="18" charset="0"/>
              </a:rPr>
              <a:t>, and </a:t>
            </a:r>
            <a:r>
              <a:rPr lang="en-CA" sz="1200" dirty="0" err="1">
                <a:latin typeface="Times New Roman" panose="02020603050405020304" pitchFamily="18" charset="0"/>
                <a:cs typeface="Times New Roman" panose="02020603050405020304" pitchFamily="18" charset="0"/>
              </a:rPr>
              <a:t>RabbitWriteData.txt</a:t>
            </a:r>
            <a:r>
              <a:rPr lang="en-CA" sz="1200" dirty="0">
                <a:latin typeface="Times New Roman" panose="02020603050405020304" pitchFamily="18" charset="0"/>
                <a:cs typeface="Times New Roman" panose="02020603050405020304" pitchFamily="18" charset="0"/>
              </a:rPr>
              <a:t>)</a:t>
            </a:r>
          </a:p>
          <a:p>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There is also another waveform file. These three files can be found the root directory of your Rabbit project.</a:t>
            </a:r>
          </a:p>
          <a:p>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Those two text files actually contain the raw bits read from the two FIFOs in the SMIMS engine.</a:t>
            </a:r>
          </a:p>
          <a:p>
            <a:r>
              <a:rPr lang="en-CA" sz="1200" dirty="0">
                <a:latin typeface="Times New Roman" panose="02020603050405020304" pitchFamily="18" charset="0"/>
                <a:cs typeface="Times New Roman" panose="02020603050405020304" pitchFamily="18" charset="0"/>
              </a:rPr>
              <a:t>I will address the two FIFOs as, the transmitting (or TX) FIFO and receiving (or RX) FIFO form the viewpoint of the end user.</a:t>
            </a:r>
          </a:p>
          <a:p>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So, the transmitting FIFO would contain data we write to the SMIMS API, and the receiving FIFO is the data that can be read from the SMIMS API.</a:t>
            </a:r>
          </a:p>
          <a:p>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There are both 16 bits wide and have 1024 entries. Ill shed some hindsight that each clock cycle requires four entries in the FIFO.</a:t>
            </a:r>
          </a:p>
          <a:p>
            <a:r>
              <a:rPr lang="en-CA" sz="1200" dirty="0">
                <a:latin typeface="Times New Roman" panose="02020603050405020304" pitchFamily="18" charset="0"/>
                <a:cs typeface="Times New Roman" panose="02020603050405020304" pitchFamily="18" charset="0"/>
              </a:rPr>
              <a:t>Therefore, if we were to completely populate the FIFO, the SMIMS engine would make the FGPA run for a maximum of 256 cycles.</a:t>
            </a:r>
          </a:p>
          <a:p>
            <a:endParaRPr lang="en-CA" sz="1200" dirty="0">
              <a:latin typeface="Times New Roman" panose="02020603050405020304" pitchFamily="18" charset="0"/>
              <a:cs typeface="Times New Roman" panose="02020603050405020304" pitchFamily="18" charset="0"/>
            </a:endParaRPr>
          </a:p>
          <a:p>
            <a:r>
              <a:rPr lang="en-US" dirty="0"/>
              <a:t>In the SMIMS driver, there are four main methods that allow us to interact with the FDE board:</a:t>
            </a:r>
          </a:p>
          <a:p>
            <a:pPr marL="171450" indent="-171450">
              <a:buFont typeface="Arial" panose="020B0604020202020204" pitchFamily="34" charset="0"/>
              <a:buChar char="•"/>
            </a:pPr>
            <a:r>
              <a:rPr lang="en-US" dirty="0" err="1"/>
              <a:t>IO_Open</a:t>
            </a:r>
            <a:endParaRPr lang="en-US" dirty="0"/>
          </a:p>
          <a:p>
            <a:pPr marL="171450" indent="-171450">
              <a:buFont typeface="Arial" panose="020B0604020202020204" pitchFamily="34" charset="0"/>
              <a:buChar char="•"/>
            </a:pPr>
            <a:r>
              <a:rPr lang="en-US" dirty="0" err="1"/>
              <a:t>IO_WriteRead</a:t>
            </a:r>
            <a:endParaRPr lang="en-US" dirty="0"/>
          </a:p>
          <a:p>
            <a:pPr marL="171450" indent="-171450">
              <a:buFont typeface="Arial" panose="020B0604020202020204" pitchFamily="34" charset="0"/>
              <a:buChar char="•"/>
            </a:pPr>
            <a:r>
              <a:rPr lang="en-US" dirty="0" err="1"/>
              <a:t>IO_Close</a:t>
            </a:r>
            <a:endParaRPr lang="en-US" dirty="0"/>
          </a:p>
          <a:p>
            <a:pPr marL="171450" indent="-171450">
              <a:buFont typeface="Arial" panose="020B0604020202020204" pitchFamily="34" charset="0"/>
              <a:buChar char="•"/>
            </a:pPr>
            <a:r>
              <a:rPr lang="en-US" dirty="0" err="1"/>
              <a:t>IO_ProrgamFPGA</a:t>
            </a:r>
            <a:r>
              <a:rPr lang="en-US" dirty="0"/>
              <a:t> (not listed)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ECDE012-9E2E-4477-8B5C-4E7D4E9BCBA6}" type="slidenum">
              <a:rPr lang="en-US" noProof="0" smtClean="0"/>
              <a:t>8</a:t>
            </a:fld>
            <a:endParaRPr lang="en-US" noProof="0" dirty="0"/>
          </a:p>
        </p:txBody>
      </p:sp>
    </p:spTree>
    <p:extLst>
      <p:ext uri="{BB962C8B-B14F-4D97-AF65-F5344CB8AC3E}">
        <p14:creationId xmlns:p14="http://schemas.microsoft.com/office/powerpoint/2010/main" val="3099679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name display experiment as an example, lets try to make out what the stream of bits flowing in and out of</a:t>
            </a:r>
            <a:r>
              <a:rPr lang="zh-CN" altLang="en-US" dirty="0"/>
              <a:t> </a:t>
            </a:r>
            <a:r>
              <a:rPr lang="en-CA" altLang="zh-CN" dirty="0"/>
              <a:t>the SMIMS engine means.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 think 64 bits is still used, even those 10 bits are wasted is because of padding and alignment)</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left-hand side, we have the constraints file for the name display experiment. We can match the position for each port onto the physical pin column in the excel and we can figure 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Whether it is input or output port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its index is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The indices behind input or output can be mapped to a bit on the data read from the FIFO.</a:t>
            </a:r>
          </a:p>
          <a:p>
            <a:r>
              <a:rPr lang="en-US" dirty="0"/>
              <a:t>But note that on the data returned from the </a:t>
            </a:r>
            <a:r>
              <a:rPr lang="en-US" dirty="0" err="1"/>
              <a:t>IO_WriteRead</a:t>
            </a:r>
            <a:r>
              <a:rPr lang="en-US" dirty="0"/>
              <a:t> is in little endian, so its first byte of data starts from the right (or LSB).</a:t>
            </a:r>
          </a:p>
        </p:txBody>
      </p:sp>
      <p:sp>
        <p:nvSpPr>
          <p:cNvPr id="4" name="Slide Number Placeholder 3"/>
          <p:cNvSpPr>
            <a:spLocks noGrp="1"/>
          </p:cNvSpPr>
          <p:nvPr>
            <p:ph type="sldNum" sz="quarter" idx="5"/>
          </p:nvPr>
        </p:nvSpPr>
        <p:spPr/>
        <p:txBody>
          <a:bodyPr/>
          <a:lstStyle/>
          <a:p>
            <a:fld id="{DECDE012-9E2E-4477-8B5C-4E7D4E9BCBA6}" type="slidenum">
              <a:rPr lang="en-US" noProof="0" smtClean="0"/>
              <a:t>9</a:t>
            </a:fld>
            <a:endParaRPr lang="en-US" noProof="0" dirty="0"/>
          </a:p>
        </p:txBody>
      </p:sp>
    </p:spTree>
    <p:extLst>
      <p:ext uri="{BB962C8B-B14F-4D97-AF65-F5344CB8AC3E}">
        <p14:creationId xmlns:p14="http://schemas.microsoft.com/office/powerpoint/2010/main" val="2628753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8029-33F3-9414-AD10-00871D91AA5D}"/>
              </a:ext>
            </a:extLst>
          </p:cNvPr>
          <p:cNvSpPr>
            <a:spLocks noGrp="1"/>
          </p:cNvSpPr>
          <p:nvPr>
            <p:ph type="ctrTitle"/>
          </p:nvPr>
        </p:nvSpPr>
        <p:spPr>
          <a:xfrm>
            <a:off x="2267712" y="1408176"/>
            <a:ext cx="6400800" cy="2387600"/>
          </a:xfrm>
        </p:spPr>
        <p:txBody>
          <a:bodyPr anchor="t">
            <a:normAutofit/>
          </a:bodyPr>
          <a:lstStyle>
            <a:lvl1pPr algn="l">
              <a:lnSpc>
                <a:spcPct val="80000"/>
              </a:lnSpc>
              <a:defRPr sz="7200" cap="all" baseline="0">
                <a:solidFill>
                  <a:schemeClr val="bg1"/>
                </a:solidFill>
              </a:defRPr>
            </a:lvl1pPr>
          </a:lstStyle>
          <a:p>
            <a:r>
              <a:rPr lang="en-US" dirty="0"/>
              <a:t>Click to edit Master title style</a:t>
            </a:r>
            <a:endParaRPr lang="en-PK" dirty="0"/>
          </a:p>
        </p:txBody>
      </p:sp>
      <p:sp>
        <p:nvSpPr>
          <p:cNvPr id="3" name="Subtitle 2">
            <a:extLst>
              <a:ext uri="{FF2B5EF4-FFF2-40B4-BE49-F238E27FC236}">
                <a16:creationId xmlns:a16="http://schemas.microsoft.com/office/drawing/2014/main" id="{4F32B008-64B6-378D-9C5D-DCC8DFEBC69E}"/>
              </a:ext>
            </a:extLst>
          </p:cNvPr>
          <p:cNvSpPr>
            <a:spLocks noGrp="1"/>
          </p:cNvSpPr>
          <p:nvPr>
            <p:ph type="subTitle" idx="1"/>
          </p:nvPr>
        </p:nvSpPr>
        <p:spPr>
          <a:xfrm>
            <a:off x="3867912" y="5047488"/>
            <a:ext cx="5486400" cy="384048"/>
          </a:xfrm>
        </p:spPr>
        <p:txBody>
          <a:bodyPr/>
          <a:lstStyle>
            <a:lvl1pPr marL="0" indent="0" algn="l">
              <a:lnSpc>
                <a:spcPct val="80000"/>
              </a:lnSpc>
              <a:spcBef>
                <a:spcPts val="0"/>
              </a:spcBef>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grpSp>
        <p:nvGrpSpPr>
          <p:cNvPr id="7" name="Group 6">
            <a:extLst>
              <a:ext uri="{FF2B5EF4-FFF2-40B4-BE49-F238E27FC236}">
                <a16:creationId xmlns:a16="http://schemas.microsoft.com/office/drawing/2014/main" id="{15444BA9-47A2-8EBA-F11F-AF833CBC1FB6}"/>
              </a:ext>
            </a:extLst>
          </p:cNvPr>
          <p:cNvGrpSpPr/>
          <p:nvPr userDrawn="1"/>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F7C7E957-5A54-C6BB-DBCA-B0A579E99122}"/>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75792F5-3B57-83E5-2E85-1B67A64BF570}"/>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0638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r>
              <a:rPr lang="en-US" noProof="0"/>
              <a:t>FDE Midterm Report</a:t>
            </a:r>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2295144" y="1463040"/>
            <a:ext cx="7498080" cy="704088"/>
          </a:xfrm>
        </p:spPr>
        <p:txBody>
          <a:bodyPr/>
          <a:lstStyle>
            <a:lvl1pPr>
              <a:defRPr sz="5000"/>
            </a:lvl1pPr>
          </a:lstStyle>
          <a:p>
            <a:r>
              <a:rPr lang="en-US" noProof="0"/>
              <a:t>Click to edit Master title style</a:t>
            </a:r>
          </a:p>
        </p:txBody>
      </p:sp>
      <p:grpSp>
        <p:nvGrpSpPr>
          <p:cNvPr id="9" name="Group 8">
            <a:extLst>
              <a:ext uri="{FF2B5EF4-FFF2-40B4-BE49-F238E27FC236}">
                <a16:creationId xmlns:a16="http://schemas.microsoft.com/office/drawing/2014/main" id="{52784B99-8374-AA22-4161-578F9BF77E2B}"/>
              </a:ext>
            </a:extLst>
          </p:cNvPr>
          <p:cNvGrpSpPr/>
          <p:nvPr userDrawn="1"/>
        </p:nvGrpSpPr>
        <p:grpSpPr>
          <a:xfrm>
            <a:off x="2400300" y="2535841"/>
            <a:ext cx="9801127" cy="821"/>
            <a:chOff x="2286319" y="5546299"/>
            <a:chExt cx="9801127" cy="903"/>
          </a:xfrm>
        </p:grpSpPr>
        <p:cxnSp>
          <p:nvCxnSpPr>
            <p:cNvPr id="10" name="Straight Connector 9">
              <a:extLst>
                <a:ext uri="{FF2B5EF4-FFF2-40B4-BE49-F238E27FC236}">
                  <a16:creationId xmlns:a16="http://schemas.microsoft.com/office/drawing/2014/main" id="{F0F45B19-145D-7398-7A64-A88B28251AAD}"/>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29EB3C-D7BA-1FCE-3158-8F1116C6F5BE}"/>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2322576"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2322576" y="444398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2020824" y="3401568"/>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2020824" y="4901184"/>
            <a:ext cx="8379220" cy="975260"/>
          </a:xfrm>
        </p:spPr>
        <p:txBody>
          <a:bodyPr numCol="2"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78902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ACF6E0F-D722-BAD9-C6AD-9A11DAE47EC0}"/>
              </a:ext>
            </a:extLst>
          </p:cNvPr>
          <p:cNvSpPr>
            <a:spLocks noGrp="1"/>
          </p:cNvSpPr>
          <p:nvPr>
            <p:ph type="ftr" sz="quarter" idx="11"/>
          </p:nvPr>
        </p:nvSpPr>
        <p:spPr/>
        <p:txBody>
          <a:bodyPr/>
          <a:lstStyle/>
          <a:p>
            <a:r>
              <a:rPr lang="en-US"/>
              <a:t>FDE Midterm Report</a:t>
            </a:r>
            <a:endParaRPr lang="en-PK"/>
          </a:p>
        </p:txBody>
      </p:sp>
      <p:sp>
        <p:nvSpPr>
          <p:cNvPr id="7" name="Slide Number Placeholder 6">
            <a:extLst>
              <a:ext uri="{FF2B5EF4-FFF2-40B4-BE49-F238E27FC236}">
                <a16:creationId xmlns:a16="http://schemas.microsoft.com/office/drawing/2014/main" id="{61160B7A-B490-F67E-2740-38CA3A987691}"/>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
        <p:nvSpPr>
          <p:cNvPr id="8" name="Title 1">
            <a:extLst>
              <a:ext uri="{FF2B5EF4-FFF2-40B4-BE49-F238E27FC236}">
                <a16:creationId xmlns:a16="http://schemas.microsoft.com/office/drawing/2014/main" id="{814A6C9A-83F0-5E94-8A5B-89CB08282C38}"/>
              </a:ext>
            </a:extLst>
          </p:cNvPr>
          <p:cNvSpPr>
            <a:spLocks noGrp="1"/>
          </p:cNvSpPr>
          <p:nvPr>
            <p:ph type="title"/>
          </p:nvPr>
        </p:nvSpPr>
        <p:spPr>
          <a:xfrm>
            <a:off x="603504" y="1463040"/>
            <a:ext cx="10871708" cy="704088"/>
          </a:xfrm>
        </p:spPr>
        <p:txBody>
          <a:bodyPr/>
          <a:lstStyle>
            <a:lvl1pPr>
              <a:defRPr sz="5000"/>
            </a:lvl1pPr>
          </a:lstStyle>
          <a:p>
            <a:r>
              <a:rPr lang="en-US" dirty="0"/>
              <a:t>Click to edit Master title style</a:t>
            </a:r>
            <a:endParaRPr lang="en-PK" dirty="0"/>
          </a:p>
        </p:txBody>
      </p:sp>
      <p:sp>
        <p:nvSpPr>
          <p:cNvPr id="12" name="Text Placeholder 10">
            <a:extLst>
              <a:ext uri="{FF2B5EF4-FFF2-40B4-BE49-F238E27FC236}">
                <a16:creationId xmlns:a16="http://schemas.microsoft.com/office/drawing/2014/main" id="{F8F78388-68BC-0124-C243-36D5B5DC78E6}"/>
              </a:ext>
            </a:extLst>
          </p:cNvPr>
          <p:cNvSpPr>
            <a:spLocks noGrp="1"/>
          </p:cNvSpPr>
          <p:nvPr>
            <p:ph type="body" sz="quarter" idx="13"/>
          </p:nvPr>
        </p:nvSpPr>
        <p:spPr>
          <a:xfrm>
            <a:off x="649224"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3" name="Text Placeholder 10">
            <a:extLst>
              <a:ext uri="{FF2B5EF4-FFF2-40B4-BE49-F238E27FC236}">
                <a16:creationId xmlns:a16="http://schemas.microsoft.com/office/drawing/2014/main" id="{D7FBEF6F-7749-849E-36C5-CC056F30711F}"/>
              </a:ext>
            </a:extLst>
          </p:cNvPr>
          <p:cNvSpPr>
            <a:spLocks noGrp="1"/>
          </p:cNvSpPr>
          <p:nvPr>
            <p:ph type="body" sz="quarter" idx="14"/>
          </p:nvPr>
        </p:nvSpPr>
        <p:spPr>
          <a:xfrm>
            <a:off x="433425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4" name="Text Placeholder 13">
            <a:extLst>
              <a:ext uri="{FF2B5EF4-FFF2-40B4-BE49-F238E27FC236}">
                <a16:creationId xmlns:a16="http://schemas.microsoft.com/office/drawing/2014/main" id="{8A350182-DD59-73E2-C20A-4B5FE6715444}"/>
              </a:ext>
            </a:extLst>
          </p:cNvPr>
          <p:cNvSpPr>
            <a:spLocks noGrp="1"/>
          </p:cNvSpPr>
          <p:nvPr>
            <p:ph type="body" sz="quarter" idx="15"/>
          </p:nvPr>
        </p:nvSpPr>
        <p:spPr>
          <a:xfrm>
            <a:off x="365760"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3">
            <a:extLst>
              <a:ext uri="{FF2B5EF4-FFF2-40B4-BE49-F238E27FC236}">
                <a16:creationId xmlns:a16="http://schemas.microsoft.com/office/drawing/2014/main" id="{5E14A588-A920-9AE0-A268-A008EAF6FCBA}"/>
              </a:ext>
            </a:extLst>
          </p:cNvPr>
          <p:cNvSpPr>
            <a:spLocks noGrp="1"/>
          </p:cNvSpPr>
          <p:nvPr>
            <p:ph type="body" sz="quarter" idx="16"/>
          </p:nvPr>
        </p:nvSpPr>
        <p:spPr>
          <a:xfrm>
            <a:off x="4005072"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16" name="Group 15">
            <a:extLst>
              <a:ext uri="{FF2B5EF4-FFF2-40B4-BE49-F238E27FC236}">
                <a16:creationId xmlns:a16="http://schemas.microsoft.com/office/drawing/2014/main" id="{B8221A12-8B19-605A-2244-2D732269C955}"/>
              </a:ext>
            </a:extLst>
          </p:cNvPr>
          <p:cNvGrpSpPr/>
          <p:nvPr userDrawn="1"/>
        </p:nvGrpSpPr>
        <p:grpSpPr>
          <a:xfrm>
            <a:off x="716788" y="2527173"/>
            <a:ext cx="10758424" cy="1564"/>
            <a:chOff x="2792270" y="5541172"/>
            <a:chExt cx="11391900" cy="158"/>
          </a:xfrm>
        </p:grpSpPr>
        <p:cxnSp>
          <p:nvCxnSpPr>
            <p:cNvPr id="17" name="Straight Connector 16">
              <a:extLst>
                <a:ext uri="{FF2B5EF4-FFF2-40B4-BE49-F238E27FC236}">
                  <a16:creationId xmlns:a16="http://schemas.microsoft.com/office/drawing/2014/main" id="{A86C500B-5A93-298F-7CEF-ED445452E460}"/>
                </a:ext>
              </a:extLst>
            </p:cNvPr>
            <p:cNvCxnSpPr>
              <a:cxnSpLocks/>
            </p:cNvCxnSpPr>
            <p:nvPr/>
          </p:nvCxnSpPr>
          <p:spPr>
            <a:xfrm>
              <a:off x="2792270" y="5541172"/>
              <a:ext cx="676046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A559BC-EF4A-29D4-CF56-6425516A5D91}"/>
                </a:ext>
              </a:extLst>
            </p:cNvPr>
            <p:cNvCxnSpPr>
              <a:cxnSpLocks/>
            </p:cNvCxnSpPr>
            <p:nvPr/>
          </p:nvCxnSpPr>
          <p:spPr>
            <a:xfrm>
              <a:off x="9552734" y="5541330"/>
              <a:ext cx="4631436"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9" name="Text Placeholder 10">
            <a:extLst>
              <a:ext uri="{FF2B5EF4-FFF2-40B4-BE49-F238E27FC236}">
                <a16:creationId xmlns:a16="http://schemas.microsoft.com/office/drawing/2014/main" id="{D2D34186-8505-57AE-F518-0C83BF1C06C9}"/>
              </a:ext>
            </a:extLst>
          </p:cNvPr>
          <p:cNvSpPr>
            <a:spLocks noGrp="1"/>
          </p:cNvSpPr>
          <p:nvPr>
            <p:ph type="body" sz="quarter" idx="17"/>
          </p:nvPr>
        </p:nvSpPr>
        <p:spPr>
          <a:xfrm>
            <a:off x="8266176" y="2980944"/>
            <a:ext cx="3282696" cy="1106424"/>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20" name="Text Placeholder 13">
            <a:extLst>
              <a:ext uri="{FF2B5EF4-FFF2-40B4-BE49-F238E27FC236}">
                <a16:creationId xmlns:a16="http://schemas.microsoft.com/office/drawing/2014/main" id="{ABE767DA-9D93-94AD-D34D-2B8A51A76645}"/>
              </a:ext>
            </a:extLst>
          </p:cNvPr>
          <p:cNvSpPr>
            <a:spLocks noGrp="1"/>
          </p:cNvSpPr>
          <p:nvPr>
            <p:ph type="body" sz="quarter" idx="18"/>
          </p:nvPr>
        </p:nvSpPr>
        <p:spPr>
          <a:xfrm>
            <a:off x="7973568" y="4114800"/>
            <a:ext cx="3282696" cy="975260"/>
          </a:xfrm>
        </p:spPr>
        <p:txBody>
          <a:bodyPr numCol="1" spcCol="91440"/>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81475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lumMod val="5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E86B75-C16C-C033-D27D-FF84EFB71131}"/>
              </a:ext>
            </a:extLst>
          </p:cNvPr>
          <p:cNvSpPr/>
          <p:nvPr userDrawn="1"/>
        </p:nvSpPr>
        <p:spPr>
          <a:xfrm>
            <a:off x="0" y="0"/>
            <a:ext cx="10020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31443F-EAC2-06D1-A3D1-D73510EAF2A3}"/>
              </a:ext>
            </a:extLst>
          </p:cNvPr>
          <p:cNvSpPr>
            <a:spLocks noGrp="1"/>
          </p:cNvSpPr>
          <p:nvPr>
            <p:ph type="title"/>
          </p:nvPr>
        </p:nvSpPr>
        <p:spPr>
          <a:xfrm>
            <a:off x="2313432" y="1426464"/>
            <a:ext cx="6675120" cy="1702816"/>
          </a:xfrm>
        </p:spPr>
        <p:txBody>
          <a:bodyPr anchor="t"/>
          <a:lstStyle>
            <a:lvl1pPr>
              <a:lnSpc>
                <a:spcPct val="80000"/>
              </a:lnSpc>
              <a:defRPr sz="7200" cap="all" baseline="0">
                <a:solidFill>
                  <a:schemeClr val="bg1"/>
                </a:solidFill>
              </a:defRPr>
            </a:lvl1pPr>
          </a:lstStyle>
          <a:p>
            <a:r>
              <a:rPr lang="en-US" dirty="0"/>
              <a:t>Click to edit Master title style</a:t>
            </a:r>
          </a:p>
        </p:txBody>
      </p:sp>
      <p:grpSp>
        <p:nvGrpSpPr>
          <p:cNvPr id="7" name="Group 6">
            <a:extLst>
              <a:ext uri="{FF2B5EF4-FFF2-40B4-BE49-F238E27FC236}">
                <a16:creationId xmlns:a16="http://schemas.microsoft.com/office/drawing/2014/main" id="{D80535FC-1B0E-C4EB-FE55-190522219FEA}"/>
              </a:ext>
            </a:extLst>
          </p:cNvPr>
          <p:cNvGrpSpPr/>
          <p:nvPr userDrawn="1"/>
        </p:nvGrpSpPr>
        <p:grpSpPr>
          <a:xfrm>
            <a:off x="3979533" y="5799270"/>
            <a:ext cx="8212467" cy="0"/>
            <a:chOff x="3733800" y="5537385"/>
            <a:chExt cx="8212467" cy="0"/>
          </a:xfrm>
        </p:grpSpPr>
        <p:cxnSp>
          <p:nvCxnSpPr>
            <p:cNvPr id="8" name="Straight Connector 7">
              <a:extLst>
                <a:ext uri="{FF2B5EF4-FFF2-40B4-BE49-F238E27FC236}">
                  <a16:creationId xmlns:a16="http://schemas.microsoft.com/office/drawing/2014/main" id="{9CA6B206-18E0-06D2-958F-E859A1428A57}"/>
                </a:ext>
              </a:extLst>
            </p:cNvPr>
            <p:cNvCxnSpPr>
              <a:cxnSpLocks/>
            </p:cNvCxnSpPr>
            <p:nvPr/>
          </p:nvCxnSpPr>
          <p:spPr>
            <a:xfrm>
              <a:off x="3733800" y="5537385"/>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447EEA7-F856-F6C0-18DD-5D37FD51D45B}"/>
                </a:ext>
              </a:extLst>
            </p:cNvPr>
            <p:cNvCxnSpPr>
              <a:cxnSpLocks/>
            </p:cNvCxnSpPr>
            <p:nvPr/>
          </p:nvCxnSpPr>
          <p:spPr>
            <a:xfrm>
              <a:off x="9774567" y="5537385"/>
              <a:ext cx="21717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Text Placeholder 10">
            <a:extLst>
              <a:ext uri="{FF2B5EF4-FFF2-40B4-BE49-F238E27FC236}">
                <a16:creationId xmlns:a16="http://schemas.microsoft.com/office/drawing/2014/main" id="{A9C909AE-4D54-F197-103E-29E9C2597F56}"/>
              </a:ext>
            </a:extLst>
          </p:cNvPr>
          <p:cNvSpPr>
            <a:spLocks noGrp="1"/>
          </p:cNvSpPr>
          <p:nvPr>
            <p:ph type="body" sz="quarter" idx="10"/>
          </p:nvPr>
        </p:nvSpPr>
        <p:spPr>
          <a:xfrm>
            <a:off x="3877056" y="3383280"/>
            <a:ext cx="4754880" cy="2057400"/>
          </a:xfrm>
        </p:spPr>
        <p:txBody>
          <a:bodyPr/>
          <a:lstStyle>
            <a:lvl1pPr marL="0" indent="0">
              <a:lnSpc>
                <a:spcPct val="150000"/>
              </a:lnSpc>
              <a:spcBef>
                <a:spcPts val="0"/>
              </a:spcBef>
              <a:buNone/>
              <a:defRPr sz="2200" b="1">
                <a:solidFill>
                  <a:schemeClr val="bg1"/>
                </a:solidFill>
              </a:defRPr>
            </a:lvl1pPr>
            <a:lvl2pPr marL="0" indent="0">
              <a:lnSpc>
                <a:spcPct val="150000"/>
              </a:lnSpc>
              <a:spcBef>
                <a:spcPts val="0"/>
              </a:spcBef>
              <a:buNone/>
              <a:defRPr sz="2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25968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C28C00-D101-DFF8-7E0A-1AEBF0DBE72B}"/>
              </a:ext>
            </a:extLst>
          </p:cNvPr>
          <p:cNvSpPr>
            <a:spLocks noGrp="1"/>
          </p:cNvSpPr>
          <p:nvPr>
            <p:ph type="dt" sz="half" idx="10"/>
          </p:nvPr>
        </p:nvSpPr>
        <p:spPr/>
        <p:txBody>
          <a:bodyPr/>
          <a:lstStyle/>
          <a:p>
            <a:fld id="{86AAC903-B5A5-7241-8DEB-B134278AD4DC}" type="datetime1">
              <a:rPr lang="en-CA" noProof="0" smtClean="0"/>
              <a:t>2025-04-16</a:t>
            </a:fld>
            <a:endParaRPr lang="en-US" noProof="0" dirty="0"/>
          </a:p>
        </p:txBody>
      </p:sp>
      <p:sp>
        <p:nvSpPr>
          <p:cNvPr id="4" name="Footer Placeholder 3">
            <a:extLst>
              <a:ext uri="{FF2B5EF4-FFF2-40B4-BE49-F238E27FC236}">
                <a16:creationId xmlns:a16="http://schemas.microsoft.com/office/drawing/2014/main" id="{D74C5F1F-F8B7-6C5F-6A7F-5F8F6128A1C8}"/>
              </a:ext>
            </a:extLst>
          </p:cNvPr>
          <p:cNvSpPr>
            <a:spLocks noGrp="1"/>
          </p:cNvSpPr>
          <p:nvPr>
            <p:ph type="ftr" sz="quarter" idx="11"/>
          </p:nvPr>
        </p:nvSpPr>
        <p:spPr/>
        <p:txBody>
          <a:bodyPr/>
          <a:lstStyle/>
          <a:p>
            <a:r>
              <a:rPr lang="en-US"/>
              <a:t>FDE Midterm Report</a:t>
            </a:r>
            <a:endParaRPr lang="en-PK"/>
          </a:p>
        </p:txBody>
      </p:sp>
      <p:sp>
        <p:nvSpPr>
          <p:cNvPr id="5" name="Slide Number Placeholder 4">
            <a:extLst>
              <a:ext uri="{FF2B5EF4-FFF2-40B4-BE49-F238E27FC236}">
                <a16:creationId xmlns:a16="http://schemas.microsoft.com/office/drawing/2014/main" id="{EFD9287E-E726-E0E6-2871-FE77159B5E01}"/>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
        <p:nvSpPr>
          <p:cNvPr id="6" name="Title 5">
            <a:extLst>
              <a:ext uri="{FF2B5EF4-FFF2-40B4-BE49-F238E27FC236}">
                <a16:creationId xmlns:a16="http://schemas.microsoft.com/office/drawing/2014/main" id="{160592E8-155C-36FA-DA0A-52B23CE8AF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63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64B432-06C2-E932-E96F-67CECC2E9658}"/>
              </a:ext>
            </a:extLst>
          </p:cNvPr>
          <p:cNvSpPr>
            <a:spLocks noGrp="1"/>
          </p:cNvSpPr>
          <p:nvPr>
            <p:ph type="dt" sz="half" idx="10"/>
          </p:nvPr>
        </p:nvSpPr>
        <p:spPr/>
        <p:txBody>
          <a:bodyPr/>
          <a:lstStyle/>
          <a:p>
            <a:fld id="{192F36DA-BB44-2045-A7EC-5EED4AF1E4C7}" type="datetime1">
              <a:rPr lang="en-CA" noProof="0" smtClean="0"/>
              <a:t>2025-04-16</a:t>
            </a:fld>
            <a:endParaRPr lang="en-US" noProof="0" dirty="0"/>
          </a:p>
        </p:txBody>
      </p:sp>
      <p:sp>
        <p:nvSpPr>
          <p:cNvPr id="3" name="Footer Placeholder 2">
            <a:extLst>
              <a:ext uri="{FF2B5EF4-FFF2-40B4-BE49-F238E27FC236}">
                <a16:creationId xmlns:a16="http://schemas.microsoft.com/office/drawing/2014/main" id="{7F1F3471-B7F6-01DB-D712-136C1626DFAE}"/>
              </a:ext>
            </a:extLst>
          </p:cNvPr>
          <p:cNvSpPr>
            <a:spLocks noGrp="1"/>
          </p:cNvSpPr>
          <p:nvPr>
            <p:ph type="ftr" sz="quarter" idx="11"/>
          </p:nvPr>
        </p:nvSpPr>
        <p:spPr/>
        <p:txBody>
          <a:bodyPr/>
          <a:lstStyle/>
          <a:p>
            <a:r>
              <a:rPr lang="en-US"/>
              <a:t>FDE Midterm Report</a:t>
            </a:r>
            <a:endParaRPr lang="en-PK"/>
          </a:p>
        </p:txBody>
      </p:sp>
      <p:sp>
        <p:nvSpPr>
          <p:cNvPr id="4" name="Slide Number Placeholder 3">
            <a:extLst>
              <a:ext uri="{FF2B5EF4-FFF2-40B4-BE49-F238E27FC236}">
                <a16:creationId xmlns:a16="http://schemas.microsoft.com/office/drawing/2014/main" id="{32C05956-4CA5-988F-7C93-317A88D1202C}"/>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Tree>
    <p:extLst>
      <p:ext uri="{BB962C8B-B14F-4D97-AF65-F5344CB8AC3E}">
        <p14:creationId xmlns:p14="http://schemas.microsoft.com/office/powerpoint/2010/main" val="1856146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B670E-478C-D301-FCE5-E83002469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283B16CD-30BD-156F-11B4-9CF89A064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0E3C54B0-9878-1911-8DE9-EC464D202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493B1-79A4-1FA9-B462-853856DE870E}"/>
              </a:ext>
            </a:extLst>
          </p:cNvPr>
          <p:cNvSpPr>
            <a:spLocks noGrp="1"/>
          </p:cNvSpPr>
          <p:nvPr>
            <p:ph type="dt" sz="half" idx="10"/>
          </p:nvPr>
        </p:nvSpPr>
        <p:spPr/>
        <p:txBody>
          <a:bodyPr/>
          <a:lstStyle/>
          <a:p>
            <a:fld id="{185F7981-104B-DC47-96A3-F4DF5682C462}" type="datetime1">
              <a:rPr lang="en-CA" noProof="0" smtClean="0"/>
              <a:t>2025-04-16</a:t>
            </a:fld>
            <a:endParaRPr lang="en-US" noProof="0" dirty="0"/>
          </a:p>
        </p:txBody>
      </p:sp>
      <p:sp>
        <p:nvSpPr>
          <p:cNvPr id="6" name="Footer Placeholder 5">
            <a:extLst>
              <a:ext uri="{FF2B5EF4-FFF2-40B4-BE49-F238E27FC236}">
                <a16:creationId xmlns:a16="http://schemas.microsoft.com/office/drawing/2014/main" id="{A697EEE8-8F1E-8F14-E2ED-333A1FF24725}"/>
              </a:ext>
            </a:extLst>
          </p:cNvPr>
          <p:cNvSpPr>
            <a:spLocks noGrp="1"/>
          </p:cNvSpPr>
          <p:nvPr>
            <p:ph type="ftr" sz="quarter" idx="11"/>
          </p:nvPr>
        </p:nvSpPr>
        <p:spPr/>
        <p:txBody>
          <a:bodyPr/>
          <a:lstStyle/>
          <a:p>
            <a:r>
              <a:rPr lang="en-US"/>
              <a:t>FDE Midterm Report</a:t>
            </a:r>
            <a:endParaRPr lang="en-PK"/>
          </a:p>
        </p:txBody>
      </p:sp>
      <p:sp>
        <p:nvSpPr>
          <p:cNvPr id="7" name="Slide Number Placeholder 6">
            <a:extLst>
              <a:ext uri="{FF2B5EF4-FFF2-40B4-BE49-F238E27FC236}">
                <a16:creationId xmlns:a16="http://schemas.microsoft.com/office/drawing/2014/main" id="{B9DFABEB-B6B7-2591-AE85-265A3F873192}"/>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Tree>
    <p:extLst>
      <p:ext uri="{BB962C8B-B14F-4D97-AF65-F5344CB8AC3E}">
        <p14:creationId xmlns:p14="http://schemas.microsoft.com/office/powerpoint/2010/main" val="2062309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52A6A-C17E-2616-3199-C8D78E7EE7E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37705714-E101-08DD-6A13-D561A3EC2C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noProof="0"/>
          </a:p>
        </p:txBody>
      </p:sp>
      <p:sp>
        <p:nvSpPr>
          <p:cNvPr id="4" name="Text Placeholder 3">
            <a:extLst>
              <a:ext uri="{FF2B5EF4-FFF2-40B4-BE49-F238E27FC236}">
                <a16:creationId xmlns:a16="http://schemas.microsoft.com/office/drawing/2014/main" id="{B16ECB26-D659-5BC3-C669-1B45225D2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D4464F27-6C3B-1E36-B1DC-ECB72DCF22AC}"/>
              </a:ext>
            </a:extLst>
          </p:cNvPr>
          <p:cNvSpPr>
            <a:spLocks noGrp="1"/>
          </p:cNvSpPr>
          <p:nvPr>
            <p:ph type="dt" sz="half" idx="10"/>
          </p:nvPr>
        </p:nvSpPr>
        <p:spPr/>
        <p:txBody>
          <a:bodyPr/>
          <a:lstStyle/>
          <a:p>
            <a:fld id="{EEA2898E-3D75-8A4E-A134-9E18969C469D}" type="datetime1">
              <a:rPr lang="en-CA" noProof="0" smtClean="0"/>
              <a:t>2025-04-16</a:t>
            </a:fld>
            <a:endParaRPr lang="en-US" noProof="0"/>
          </a:p>
        </p:txBody>
      </p:sp>
      <p:sp>
        <p:nvSpPr>
          <p:cNvPr id="6" name="Footer Placeholder 5">
            <a:extLst>
              <a:ext uri="{FF2B5EF4-FFF2-40B4-BE49-F238E27FC236}">
                <a16:creationId xmlns:a16="http://schemas.microsoft.com/office/drawing/2014/main" id="{1BC595AB-D292-D355-47CD-748C160B1BD3}"/>
              </a:ext>
            </a:extLst>
          </p:cNvPr>
          <p:cNvSpPr>
            <a:spLocks noGrp="1"/>
          </p:cNvSpPr>
          <p:nvPr>
            <p:ph type="ftr" sz="quarter" idx="11"/>
          </p:nvPr>
        </p:nvSpPr>
        <p:spPr/>
        <p:txBody>
          <a:bodyPr/>
          <a:lstStyle/>
          <a:p>
            <a:r>
              <a:rPr lang="en-US" noProof="0"/>
              <a:t>FDE Midterm Report</a:t>
            </a:r>
          </a:p>
        </p:txBody>
      </p:sp>
      <p:sp>
        <p:nvSpPr>
          <p:cNvPr id="7" name="Slide Number Placeholder 6">
            <a:extLst>
              <a:ext uri="{FF2B5EF4-FFF2-40B4-BE49-F238E27FC236}">
                <a16:creationId xmlns:a16="http://schemas.microsoft.com/office/drawing/2014/main" id="{CC1CEE5F-F44A-DD2C-EEC3-D4C76B69D15D}"/>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spTree>
    <p:extLst>
      <p:ext uri="{BB962C8B-B14F-4D97-AF65-F5344CB8AC3E}">
        <p14:creationId xmlns:p14="http://schemas.microsoft.com/office/powerpoint/2010/main" val="752938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3BBE-23DC-E951-32B6-0E91B8089184}"/>
              </a:ext>
            </a:extLst>
          </p:cNvPr>
          <p:cNvSpPr>
            <a:spLocks noGrp="1"/>
          </p:cNvSpPr>
          <p:nvPr>
            <p:ph type="title"/>
          </p:nvPr>
        </p:nvSpPr>
        <p:spPr>
          <a:xfrm>
            <a:off x="2295144" y="1463040"/>
            <a:ext cx="7498080" cy="704088"/>
          </a:xfrm>
        </p:spPr>
        <p:txBody>
          <a:bodyPr/>
          <a:lstStyle>
            <a:lvl1pPr>
              <a:defRPr sz="5000"/>
            </a:lvl1pPr>
          </a:lstStyle>
          <a:p>
            <a:r>
              <a:rPr lang="en-US" dirty="0"/>
              <a:t>Click to edit Master title style</a:t>
            </a:r>
            <a:endParaRPr lang="en-PK" dirty="0"/>
          </a:p>
        </p:txBody>
      </p:sp>
      <p:sp>
        <p:nvSpPr>
          <p:cNvPr id="3" name="Content Placeholder 2">
            <a:extLst>
              <a:ext uri="{FF2B5EF4-FFF2-40B4-BE49-F238E27FC236}">
                <a16:creationId xmlns:a16="http://schemas.microsoft.com/office/drawing/2014/main" id="{4110836A-7452-872A-28D0-081C1338DC63}"/>
              </a:ext>
            </a:extLst>
          </p:cNvPr>
          <p:cNvSpPr>
            <a:spLocks noGrp="1"/>
          </p:cNvSpPr>
          <p:nvPr>
            <p:ph idx="1"/>
          </p:nvPr>
        </p:nvSpPr>
        <p:spPr>
          <a:xfrm>
            <a:off x="2322576" y="2953512"/>
            <a:ext cx="7470648" cy="3296563"/>
          </a:xfrm>
        </p:spPr>
        <p:txBody>
          <a:bodyPr/>
          <a:lstStyle>
            <a:lvl1pPr marL="0" indent="0">
              <a:lnSpc>
                <a:spcPct val="100000"/>
              </a:lnSpc>
              <a:spcBef>
                <a:spcPts val="0"/>
              </a:spcBef>
              <a:spcAft>
                <a:spcPts val="1500"/>
              </a:spcAft>
              <a:buNone/>
              <a:defRPr sz="2200" b="1"/>
            </a:lvl1pPr>
            <a:lvl2pPr marL="0" indent="0">
              <a:lnSpc>
                <a:spcPct val="100000"/>
              </a:lnSpc>
              <a:spcBef>
                <a:spcPts val="0"/>
              </a:spcBef>
              <a:buNone/>
              <a:defRPr sz="1600" i="1"/>
            </a:lvl2pPr>
          </a:lstStyle>
          <a:p>
            <a:pPr lvl="0"/>
            <a:r>
              <a:rPr lang="en-US" dirty="0"/>
              <a:t>Click to edit Master text styles</a:t>
            </a:r>
          </a:p>
          <a:p>
            <a:pPr lvl="1"/>
            <a:r>
              <a:rPr lang="en-US" dirty="0"/>
              <a:t>Second level</a:t>
            </a:r>
          </a:p>
          <a:p>
            <a:pPr lvl="2"/>
            <a:endParaRPr lang="en-PK" dirty="0"/>
          </a:p>
        </p:txBody>
      </p:sp>
      <p:sp>
        <p:nvSpPr>
          <p:cNvPr id="5" name="Footer Placeholder 4">
            <a:extLst>
              <a:ext uri="{FF2B5EF4-FFF2-40B4-BE49-F238E27FC236}">
                <a16:creationId xmlns:a16="http://schemas.microsoft.com/office/drawing/2014/main" id="{35E39F35-2573-69E0-B17D-B4B0F85CE77B}"/>
              </a:ext>
            </a:extLst>
          </p:cNvPr>
          <p:cNvSpPr>
            <a:spLocks noGrp="1"/>
          </p:cNvSpPr>
          <p:nvPr>
            <p:ph type="ftr" sz="quarter" idx="11"/>
          </p:nvPr>
        </p:nvSpPr>
        <p:spPr/>
        <p:txBody>
          <a:bodyPr/>
          <a:lstStyle/>
          <a:p>
            <a:r>
              <a:rPr lang="en-US"/>
              <a:t>FDE Midterm Report</a:t>
            </a:r>
            <a:endParaRPr lang="en-PK"/>
          </a:p>
        </p:txBody>
      </p:sp>
      <p:sp>
        <p:nvSpPr>
          <p:cNvPr id="6" name="Slide Number Placeholder 5">
            <a:extLst>
              <a:ext uri="{FF2B5EF4-FFF2-40B4-BE49-F238E27FC236}">
                <a16:creationId xmlns:a16="http://schemas.microsoft.com/office/drawing/2014/main" id="{35B5CE41-241D-72CD-1C8F-006A477B5301}"/>
              </a:ext>
            </a:extLst>
          </p:cNvPr>
          <p:cNvSpPr>
            <a:spLocks noGrp="1"/>
          </p:cNvSpPr>
          <p:nvPr>
            <p:ph type="sldNum" sz="quarter" idx="12"/>
          </p:nvPr>
        </p:nvSpPr>
        <p:spPr/>
        <p:txBody>
          <a:bodyPr/>
          <a:lstStyle/>
          <a:p>
            <a:fld id="{5BFCF61C-3B18-4C03-8326-CC3B32D710C9}" type="slidenum">
              <a:rPr lang="en-US" noProof="0" smtClean="0"/>
              <a:t>‹#›</a:t>
            </a:fld>
            <a:endParaRPr lang="en-US" noProof="0"/>
          </a:p>
        </p:txBody>
      </p:sp>
      <p:grpSp>
        <p:nvGrpSpPr>
          <p:cNvPr id="7" name="Group 6">
            <a:extLst>
              <a:ext uri="{FF2B5EF4-FFF2-40B4-BE49-F238E27FC236}">
                <a16:creationId xmlns:a16="http://schemas.microsoft.com/office/drawing/2014/main" id="{52789DD7-8E5F-BCF6-7A1E-0AC33BD880AC}"/>
              </a:ext>
            </a:extLst>
          </p:cNvPr>
          <p:cNvGrpSpPr/>
          <p:nvPr userDrawn="1"/>
        </p:nvGrpSpPr>
        <p:grpSpPr>
          <a:xfrm>
            <a:off x="2400300" y="2535841"/>
            <a:ext cx="9801127" cy="821"/>
            <a:chOff x="2286319" y="5546299"/>
            <a:chExt cx="9801127" cy="903"/>
          </a:xfrm>
        </p:grpSpPr>
        <p:cxnSp>
          <p:nvCxnSpPr>
            <p:cNvPr id="8" name="Straight Connector 7">
              <a:extLst>
                <a:ext uri="{FF2B5EF4-FFF2-40B4-BE49-F238E27FC236}">
                  <a16:creationId xmlns:a16="http://schemas.microsoft.com/office/drawing/2014/main" id="{D610F86C-F479-AC03-216E-DD60112AC854}"/>
                </a:ext>
              </a:extLst>
            </p:cNvPr>
            <p:cNvCxnSpPr>
              <a:cxnSpLocks/>
            </p:cNvCxnSpPr>
            <p:nvPr/>
          </p:nvCxnSpPr>
          <p:spPr>
            <a:xfrm>
              <a:off x="2286319" y="5546299"/>
              <a:ext cx="739140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02E8F6-3623-48C2-4F02-9472E2977FB8}"/>
                </a:ext>
              </a:extLst>
            </p:cNvPr>
            <p:cNvCxnSpPr>
              <a:cxnSpLocks/>
            </p:cNvCxnSpPr>
            <p:nvPr/>
          </p:nvCxnSpPr>
          <p:spPr>
            <a:xfrm>
              <a:off x="9676016" y="5547202"/>
              <a:ext cx="24114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826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9D39-DAD0-D550-D3C7-42F702A78C3A}"/>
              </a:ext>
            </a:extLst>
          </p:cNvPr>
          <p:cNvSpPr>
            <a:spLocks noGrp="1"/>
          </p:cNvSpPr>
          <p:nvPr>
            <p:ph type="title"/>
          </p:nvPr>
        </p:nvSpPr>
        <p:spPr>
          <a:xfrm>
            <a:off x="4056992" y="1709738"/>
            <a:ext cx="7290458" cy="2852737"/>
          </a:xfrm>
        </p:spPr>
        <p:txBody>
          <a:bodyPr anchor="b"/>
          <a:lstStyle>
            <a:lvl1pPr>
              <a:defRPr sz="6000">
                <a:solidFill>
                  <a:schemeClr val="bg1"/>
                </a:solidFill>
              </a:defRPr>
            </a:lvl1pPr>
          </a:lstStyle>
          <a:p>
            <a:r>
              <a:rPr lang="en-US" dirty="0"/>
              <a:t>Click to edit Master title style</a:t>
            </a:r>
            <a:endParaRPr lang="en-PK" dirty="0"/>
          </a:p>
        </p:txBody>
      </p:sp>
      <p:sp>
        <p:nvSpPr>
          <p:cNvPr id="3" name="Text Placeholder 2">
            <a:extLst>
              <a:ext uri="{FF2B5EF4-FFF2-40B4-BE49-F238E27FC236}">
                <a16:creationId xmlns:a16="http://schemas.microsoft.com/office/drawing/2014/main" id="{8E054DFA-4C17-2AA0-0E19-8D452B73AA20}"/>
              </a:ext>
            </a:extLst>
          </p:cNvPr>
          <p:cNvSpPr>
            <a:spLocks noGrp="1"/>
          </p:cNvSpPr>
          <p:nvPr>
            <p:ph type="body" idx="1"/>
          </p:nvPr>
        </p:nvSpPr>
        <p:spPr>
          <a:xfrm>
            <a:off x="4056992" y="4589463"/>
            <a:ext cx="729045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oup 6">
            <a:extLst>
              <a:ext uri="{FF2B5EF4-FFF2-40B4-BE49-F238E27FC236}">
                <a16:creationId xmlns:a16="http://schemas.microsoft.com/office/drawing/2014/main" id="{AF8D5DED-A875-4BFE-015E-C29679EC468C}"/>
              </a:ext>
            </a:extLst>
          </p:cNvPr>
          <p:cNvGrpSpPr/>
          <p:nvPr userDrawn="1"/>
        </p:nvGrpSpPr>
        <p:grpSpPr>
          <a:xfrm>
            <a:off x="3979533" y="5801746"/>
            <a:ext cx="8221703" cy="0"/>
            <a:chOff x="3733800" y="5539861"/>
            <a:chExt cx="8221703" cy="0"/>
          </a:xfrm>
        </p:grpSpPr>
        <p:cxnSp>
          <p:nvCxnSpPr>
            <p:cNvPr id="8" name="Straight Connector 7">
              <a:extLst>
                <a:ext uri="{FF2B5EF4-FFF2-40B4-BE49-F238E27FC236}">
                  <a16:creationId xmlns:a16="http://schemas.microsoft.com/office/drawing/2014/main" id="{4ED54A14-B37E-AA5D-2F7D-4530DEF3C347}"/>
                </a:ext>
              </a:extLst>
            </p:cNvPr>
            <p:cNvCxnSpPr>
              <a:cxnSpLocks/>
            </p:cNvCxnSpPr>
            <p:nvPr/>
          </p:nvCxnSpPr>
          <p:spPr>
            <a:xfrm>
              <a:off x="3733800" y="5539861"/>
              <a:ext cx="605415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611F7DB-0F8D-8E5A-0137-AD5E5B20C351}"/>
                </a:ext>
              </a:extLst>
            </p:cNvPr>
            <p:cNvCxnSpPr>
              <a:cxnSpLocks/>
            </p:cNvCxnSpPr>
            <p:nvPr/>
          </p:nvCxnSpPr>
          <p:spPr>
            <a:xfrm>
              <a:off x="9783803" y="5539861"/>
              <a:ext cx="21717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271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dark">
    <p:bg>
      <p:bgPr>
        <a:solidFill>
          <a:schemeClr val="bg2">
            <a:lumMod val="7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r>
              <a:rPr lang="en-US" noProof="0"/>
              <a:t>FDE Midterm Report</a:t>
            </a:r>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5BFCF61C-3B18-4C03-8326-CC3B32D710C9}" type="slidenum">
              <a:rPr lang="en-US" noProof="0" smtClean="0"/>
              <a:pPr/>
              <a:t>‹#›</a:t>
            </a:fld>
            <a:endParaRPr lang="en-US" noProof="0"/>
          </a:p>
        </p:txBody>
      </p:sp>
      <p:sp>
        <p:nvSpPr>
          <p:cNvPr id="6" name="Rectangle 5">
            <a:extLst>
              <a:ext uri="{FF2B5EF4-FFF2-40B4-BE49-F238E27FC236}">
                <a16:creationId xmlns:a16="http://schemas.microsoft.com/office/drawing/2014/main" id="{D62C33EA-A741-FA13-451C-6F35902CBDD0}"/>
              </a:ext>
            </a:extLst>
          </p:cNvPr>
          <p:cNvSpPr/>
          <p:nvPr userDrawn="1"/>
        </p:nvSpPr>
        <p:spPr>
          <a:xfrm>
            <a:off x="0" y="722376"/>
            <a:ext cx="12192000" cy="5413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7" name="Straight Connector 6">
            <a:extLst>
              <a:ext uri="{FF2B5EF4-FFF2-40B4-BE49-F238E27FC236}">
                <a16:creationId xmlns:a16="http://schemas.microsoft.com/office/drawing/2014/main" id="{01882412-D2D4-9CF0-CD39-2EAE79B8A310}"/>
              </a:ext>
            </a:extLst>
          </p:cNvPr>
          <p:cNvCxnSpPr>
            <a:cxnSpLocks/>
          </p:cNvCxnSpPr>
          <p:nvPr userDrawn="1"/>
        </p:nvCxnSpPr>
        <p:spPr>
          <a:xfrm>
            <a:off x="4267200" y="2523744"/>
            <a:ext cx="7924800" cy="88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29B6F2-011B-853F-5BA1-FA1722B6E1C8}"/>
              </a:ext>
            </a:extLst>
          </p:cNvPr>
          <p:cNvCxnSpPr>
            <a:cxnSpLocks/>
          </p:cNvCxnSpPr>
          <p:nvPr userDrawn="1"/>
        </p:nvCxnSpPr>
        <p:spPr>
          <a:xfrm>
            <a:off x="723384" y="2523744"/>
            <a:ext cx="354381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bg1"/>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5111496" cy="1682750"/>
          </a:xfrm>
        </p:spPr>
        <p:txBody>
          <a:bodyPr/>
          <a:lstStyle>
            <a:lvl1pPr marL="283464" indent="-283464">
              <a:lnSpc>
                <a:spcPct val="150000"/>
              </a:lnSpc>
              <a:spcBef>
                <a:spcPts val="0"/>
              </a:spcBef>
              <a:defRPr sz="1600">
                <a:solidFill>
                  <a:schemeClr val="bg1"/>
                </a:solidFill>
              </a:defRPr>
            </a:lvl1pPr>
            <a:lvl2pPr indent="-283464">
              <a:lnSpc>
                <a:spcPct val="150000"/>
              </a:lnSpc>
              <a:spcBef>
                <a:spcPts val="0"/>
              </a:spcBef>
              <a:defRPr sz="1600">
                <a:solidFill>
                  <a:schemeClr val="bg1"/>
                </a:solidFill>
              </a:defRPr>
            </a:lvl2pPr>
            <a:lvl3pPr indent="-283464">
              <a:lnSpc>
                <a:spcPct val="150000"/>
              </a:lnSpc>
              <a:spcBef>
                <a:spcPts val="0"/>
              </a:spcBef>
              <a:defRPr sz="1600">
                <a:solidFill>
                  <a:schemeClr val="bg1"/>
                </a:solidFill>
              </a:defRPr>
            </a:lvl3pPr>
            <a:lvl4pPr indent="-283464">
              <a:lnSpc>
                <a:spcPct val="150000"/>
              </a:lnSpc>
              <a:spcBef>
                <a:spcPts val="0"/>
              </a:spcBef>
              <a:defRPr sz="1600">
                <a:solidFill>
                  <a:schemeClr val="bg1"/>
                </a:solidFill>
              </a:defRPr>
            </a:lvl4pPr>
            <a:lvl5pPr indent="-283464">
              <a:lnSpc>
                <a:spcPct val="150000"/>
              </a:lnSpc>
              <a:spcBef>
                <a:spcPts val="0"/>
              </a:spcBef>
              <a:defRPr sz="16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961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wo column light">
    <p:bg>
      <p:bgPr>
        <a:solidFill>
          <a:schemeClr val="bg2">
            <a:lumMod val="7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r>
              <a:rPr lang="en-US" noProof="0"/>
              <a:t>FDE Midterm Report</a:t>
            </a:r>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5BFCF61C-3B18-4C03-8326-CC3B32D710C9}" type="slidenum">
              <a:rPr lang="en-US" noProof="0" smtClean="0"/>
              <a:pPr/>
              <a:t>‹#›</a:t>
            </a:fld>
            <a:endParaRPr lang="en-US" noProof="0"/>
          </a:p>
        </p:txBody>
      </p:sp>
      <p:sp>
        <p:nvSpPr>
          <p:cNvPr id="6" name="Rectangle 5">
            <a:extLst>
              <a:ext uri="{FF2B5EF4-FFF2-40B4-BE49-F238E27FC236}">
                <a16:creationId xmlns:a16="http://schemas.microsoft.com/office/drawing/2014/main" id="{D62C33EA-A741-FA13-451C-6F35902CBDD0}"/>
              </a:ext>
            </a:extLst>
          </p:cNvPr>
          <p:cNvSpPr/>
          <p:nvPr userDrawn="1"/>
        </p:nvSpPr>
        <p:spPr>
          <a:xfrm>
            <a:off x="0" y="722376"/>
            <a:ext cx="12192000" cy="5413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tx2"/>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36208" y="2971800"/>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401568"/>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3" name="Group 12">
            <a:extLst>
              <a:ext uri="{FF2B5EF4-FFF2-40B4-BE49-F238E27FC236}">
                <a16:creationId xmlns:a16="http://schemas.microsoft.com/office/drawing/2014/main" id="{4ED40495-D9DB-AA87-4474-68DA5D8CA88C}"/>
              </a:ext>
            </a:extLst>
          </p:cNvPr>
          <p:cNvGrpSpPr/>
          <p:nvPr userDrawn="1"/>
        </p:nvGrpSpPr>
        <p:grpSpPr>
          <a:xfrm rot="10800000">
            <a:off x="726958" y="2521655"/>
            <a:ext cx="11480808" cy="1"/>
            <a:chOff x="2077471" y="5539116"/>
            <a:chExt cx="11480808" cy="1"/>
          </a:xfrm>
        </p:grpSpPr>
        <p:cxnSp>
          <p:nvCxnSpPr>
            <p:cNvPr id="16" name="Straight Connector 15">
              <a:extLst>
                <a:ext uri="{FF2B5EF4-FFF2-40B4-BE49-F238E27FC236}">
                  <a16:creationId xmlns:a16="http://schemas.microsoft.com/office/drawing/2014/main" id="{A15A6649-BE77-6F3F-DF74-0045E0AC6025}"/>
                </a:ext>
              </a:extLst>
            </p:cNvPr>
            <p:cNvCxnSpPr>
              <a:cxnSpLocks/>
            </p:cNvCxnSpPr>
            <p:nvPr/>
          </p:nvCxnSpPr>
          <p:spPr>
            <a:xfrm>
              <a:off x="2077471" y="5539116"/>
              <a:ext cx="4755396"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F33DD1-C51F-9BE1-2F97-D4025B3E653D}"/>
                </a:ext>
              </a:extLst>
            </p:cNvPr>
            <p:cNvCxnSpPr>
              <a:cxnSpLocks/>
            </p:cNvCxnSpPr>
            <p:nvPr/>
          </p:nvCxnSpPr>
          <p:spPr>
            <a:xfrm>
              <a:off x="6816103" y="5539117"/>
              <a:ext cx="6742176"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58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dark ban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966E69F-7113-AC99-F7E1-A44B7D64DEF3}"/>
              </a:ext>
            </a:extLst>
          </p:cNvPr>
          <p:cNvSpPr/>
          <p:nvPr userDrawn="1"/>
        </p:nvSpPr>
        <p:spPr>
          <a:xfrm>
            <a:off x="0" y="0"/>
            <a:ext cx="12192000" cy="30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lvl1pPr>
              <a:defRPr>
                <a:solidFill>
                  <a:schemeClr val="accent5"/>
                </a:solidFill>
              </a:defRPr>
            </a:lvl1pPr>
          </a:lstStyle>
          <a:p>
            <a:r>
              <a:rPr lang="en-US" noProof="0"/>
              <a:t>FDE Midterm Report</a:t>
            </a:r>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accent5"/>
                </a:solidFill>
              </a:defRPr>
            </a:lvl1pPr>
          </a:lstStyle>
          <a:p>
            <a:fld id="{5BFCF61C-3B18-4C03-8326-CC3B32D710C9}" type="slidenum">
              <a:rPr lang="en-US" noProof="0" smtClean="0"/>
              <a:pPr/>
              <a:t>‹#›</a:t>
            </a:fld>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03504" y="1463040"/>
            <a:ext cx="10515600" cy="575321"/>
          </a:xfrm>
        </p:spPr>
        <p:txBody>
          <a:bodyPr/>
          <a:lstStyle>
            <a:lvl1pPr>
              <a:defRPr sz="5000">
                <a:solidFill>
                  <a:schemeClr val="accent5"/>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49224" y="3483864"/>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43600" y="3931920"/>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grpSp>
        <p:nvGrpSpPr>
          <p:cNvPr id="19" name="Group 18">
            <a:extLst>
              <a:ext uri="{FF2B5EF4-FFF2-40B4-BE49-F238E27FC236}">
                <a16:creationId xmlns:a16="http://schemas.microsoft.com/office/drawing/2014/main" id="{FF8CCEDA-D691-A48A-BAAF-D004EBE38E55}"/>
              </a:ext>
            </a:extLst>
          </p:cNvPr>
          <p:cNvGrpSpPr/>
          <p:nvPr userDrawn="1"/>
        </p:nvGrpSpPr>
        <p:grpSpPr>
          <a:xfrm rot="16200000" flipV="1">
            <a:off x="8764091" y="3943349"/>
            <a:ext cx="5829301" cy="0"/>
            <a:chOff x="2287349" y="55407920"/>
            <a:chExt cx="11160369" cy="0"/>
          </a:xfrm>
        </p:grpSpPr>
        <p:cxnSp>
          <p:nvCxnSpPr>
            <p:cNvPr id="20" name="Straight Connector 19">
              <a:extLst>
                <a:ext uri="{FF2B5EF4-FFF2-40B4-BE49-F238E27FC236}">
                  <a16:creationId xmlns:a16="http://schemas.microsoft.com/office/drawing/2014/main" id="{5605A0EB-A31A-D2D4-5671-D1F763493E1F}"/>
                </a:ext>
              </a:extLst>
            </p:cNvPr>
            <p:cNvCxnSpPr>
              <a:cxnSpLocks/>
            </p:cNvCxnSpPr>
            <p:nvPr/>
          </p:nvCxnSpPr>
          <p:spPr>
            <a:xfrm rot="16200000">
              <a:off x="5934529" y="51760740"/>
              <a:ext cx="0" cy="7294360"/>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EFE03D-E00E-B4FD-6765-44E55D5FA212}"/>
                </a:ext>
              </a:extLst>
            </p:cNvPr>
            <p:cNvCxnSpPr>
              <a:cxnSpLocks/>
            </p:cNvCxnSpPr>
            <p:nvPr/>
          </p:nvCxnSpPr>
          <p:spPr>
            <a:xfrm rot="16200000">
              <a:off x="11514714" y="53474916"/>
              <a:ext cx="0" cy="3866008"/>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628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on the left">
    <p:bg>
      <p:bgPr>
        <a:solidFill>
          <a:schemeClr val="bg2">
            <a:lumMod val="7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F5A1967-7F8F-319E-2E67-BD9E4F074B05}"/>
              </a:ext>
            </a:extLst>
          </p:cNvPr>
          <p:cNvSpPr/>
          <p:nvPr userDrawn="1"/>
        </p:nvSpPr>
        <p:spPr>
          <a:xfrm>
            <a:off x="8115301" y="0"/>
            <a:ext cx="4076699" cy="6858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solidFill>
                <a:schemeClr val="bg2"/>
              </a:solidFill>
            </a:endParaRPr>
          </a:p>
        </p:txBody>
      </p:sp>
      <p:grpSp>
        <p:nvGrpSpPr>
          <p:cNvPr id="19" name="Group 18">
            <a:extLst>
              <a:ext uri="{FF2B5EF4-FFF2-40B4-BE49-F238E27FC236}">
                <a16:creationId xmlns:a16="http://schemas.microsoft.com/office/drawing/2014/main" id="{52425424-7549-BE00-EA05-384DBD00F3B2}"/>
              </a:ext>
            </a:extLst>
          </p:cNvPr>
          <p:cNvGrpSpPr/>
          <p:nvPr userDrawn="1"/>
        </p:nvGrpSpPr>
        <p:grpSpPr>
          <a:xfrm>
            <a:off x="6317679" y="4564864"/>
            <a:ext cx="5858373" cy="385"/>
            <a:chOff x="5440605" y="5540787"/>
            <a:chExt cx="5858373" cy="385"/>
          </a:xfrm>
        </p:grpSpPr>
        <p:cxnSp>
          <p:nvCxnSpPr>
            <p:cNvPr id="20" name="Straight Connector 19">
              <a:extLst>
                <a:ext uri="{FF2B5EF4-FFF2-40B4-BE49-F238E27FC236}">
                  <a16:creationId xmlns:a16="http://schemas.microsoft.com/office/drawing/2014/main" id="{4D88329B-DC1A-F93F-7A3A-84FDE2989BB6}"/>
                </a:ext>
              </a:extLst>
            </p:cNvPr>
            <p:cNvCxnSpPr>
              <a:cxnSpLocks/>
            </p:cNvCxnSpPr>
            <p:nvPr/>
          </p:nvCxnSpPr>
          <p:spPr>
            <a:xfrm>
              <a:off x="5440605" y="5541172"/>
              <a:ext cx="179762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690B71-E252-7020-6DC7-F643767B2B78}"/>
                </a:ext>
              </a:extLst>
            </p:cNvPr>
            <p:cNvCxnSpPr>
              <a:cxnSpLocks/>
            </p:cNvCxnSpPr>
            <p:nvPr/>
          </p:nvCxnSpPr>
          <p:spPr>
            <a:xfrm>
              <a:off x="7237724" y="5540787"/>
              <a:ext cx="4061254"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r>
              <a:rPr lang="en-US" noProof="0"/>
              <a:t>FDE Midterm Report</a:t>
            </a:r>
            <a:endParaRPr lang="en-US" noProof="0" dirty="0"/>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5BFCF61C-3B18-4C03-8326-CC3B32D710C9}" type="slidenum">
              <a:rPr lang="en-US" noProof="0" smtClean="0"/>
              <a:pPr/>
              <a:t>‹#›</a:t>
            </a:fld>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217920" y="2514600"/>
            <a:ext cx="4846320" cy="1682749"/>
          </a:xfrm>
        </p:spPr>
        <p:txBody>
          <a:bodyPr/>
          <a:lstStyle>
            <a:lvl1pPr>
              <a:lnSpc>
                <a:spcPct val="100000"/>
              </a:lnSpc>
              <a:defRPr sz="5000">
                <a:solidFill>
                  <a:schemeClr val="tx1"/>
                </a:solidFill>
              </a:defRPr>
            </a:lvl1pPr>
          </a:lstStyle>
          <a:p>
            <a:r>
              <a:rPr lang="en-US" noProof="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30936" y="1252728"/>
            <a:ext cx="4828032" cy="490538"/>
          </a:xfrm>
        </p:spPr>
        <p:txBody>
          <a:bodyPr/>
          <a:lstStyle>
            <a:lvl1pPr marL="0" indent="0">
              <a:lnSpc>
                <a:spcPct val="150000"/>
              </a:lnSpc>
              <a:spcBef>
                <a:spcPts val="0"/>
              </a:spcBef>
              <a:buNone/>
              <a:defRPr sz="2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30936" y="3584448"/>
            <a:ext cx="4828032" cy="490538"/>
          </a:xfrm>
        </p:spPr>
        <p:txBody>
          <a:bodyPr/>
          <a:lstStyle>
            <a:lvl1pPr marL="0" indent="0">
              <a:lnSpc>
                <a:spcPct val="150000"/>
              </a:lnSpc>
              <a:spcBef>
                <a:spcPts val="0"/>
              </a:spcBef>
              <a:buNone/>
              <a:defRPr sz="2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365760" y="1792224"/>
            <a:ext cx="4754880" cy="1682750"/>
          </a:xfrm>
        </p:spPr>
        <p:txBody>
          <a:bodyPr/>
          <a:lstStyle>
            <a:lvl1pPr marL="283464" indent="-283464">
              <a:lnSpc>
                <a:spcPct val="150000"/>
              </a:lnSpc>
              <a:spcBef>
                <a:spcPts val="0"/>
              </a:spcBef>
              <a:defRPr sz="1600">
                <a:solidFill>
                  <a:schemeClr val="tx1"/>
                </a:solidFill>
              </a:defRPr>
            </a:lvl1pPr>
            <a:lvl2pPr indent="-283464">
              <a:lnSpc>
                <a:spcPct val="150000"/>
              </a:lnSpc>
              <a:spcBef>
                <a:spcPts val="0"/>
              </a:spcBef>
              <a:defRPr sz="1600">
                <a:solidFill>
                  <a:schemeClr val="tx1"/>
                </a:solidFill>
              </a:defRPr>
            </a:lvl2pPr>
            <a:lvl3pPr indent="-283464">
              <a:lnSpc>
                <a:spcPct val="150000"/>
              </a:lnSpc>
              <a:spcBef>
                <a:spcPts val="0"/>
              </a:spcBef>
              <a:defRPr sz="1600">
                <a:solidFill>
                  <a:schemeClr val="tx1"/>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dirty="0"/>
              <a:t>Click to edit Master text styles</a:t>
            </a:r>
          </a:p>
          <a:p>
            <a:pPr lvl="1"/>
            <a:r>
              <a:rPr lang="en-US" noProof="0" dirty="0"/>
              <a:t>Second level</a:t>
            </a:r>
          </a:p>
          <a:p>
            <a:pPr lvl="2"/>
            <a:r>
              <a:rPr lang="en-US" noProof="0" dirty="0"/>
              <a:t>Third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365760" y="4123944"/>
            <a:ext cx="4754880" cy="941831"/>
          </a:xfrm>
        </p:spPr>
        <p:txBody>
          <a:bodyPr/>
          <a:lstStyle>
            <a:lvl1pPr marL="283464" indent="-283464">
              <a:lnSpc>
                <a:spcPct val="150000"/>
              </a:lnSpc>
              <a:spcBef>
                <a:spcPts val="0"/>
              </a:spcBef>
              <a:defRPr sz="1600">
                <a:solidFill>
                  <a:schemeClr val="tx1"/>
                </a:solidFill>
              </a:defRPr>
            </a:lvl1pPr>
            <a:lvl2pPr indent="-283464">
              <a:lnSpc>
                <a:spcPct val="150000"/>
              </a:lnSpc>
              <a:spcBef>
                <a:spcPts val="0"/>
              </a:spcBef>
              <a:defRPr sz="1600">
                <a:solidFill>
                  <a:schemeClr val="tx1"/>
                </a:solidFill>
              </a:defRPr>
            </a:lvl2pPr>
            <a:lvl3pPr indent="-283464">
              <a:lnSpc>
                <a:spcPct val="150000"/>
              </a:lnSpc>
              <a:spcBef>
                <a:spcPts val="0"/>
              </a:spcBef>
              <a:defRPr sz="1600">
                <a:solidFill>
                  <a:schemeClr val="tx1"/>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
        <p:nvSpPr>
          <p:cNvPr id="22" name="Text Placeholder 10">
            <a:extLst>
              <a:ext uri="{FF2B5EF4-FFF2-40B4-BE49-F238E27FC236}">
                <a16:creationId xmlns:a16="http://schemas.microsoft.com/office/drawing/2014/main" id="{93287C28-1CA8-AEA5-1E16-BC0B1E99CD24}"/>
              </a:ext>
            </a:extLst>
          </p:cNvPr>
          <p:cNvSpPr>
            <a:spLocks noGrp="1"/>
          </p:cNvSpPr>
          <p:nvPr>
            <p:ph type="body" sz="quarter" idx="17"/>
          </p:nvPr>
        </p:nvSpPr>
        <p:spPr>
          <a:xfrm>
            <a:off x="630936" y="5065776"/>
            <a:ext cx="4828032" cy="490538"/>
          </a:xfrm>
        </p:spPr>
        <p:txBody>
          <a:bodyPr/>
          <a:lstStyle>
            <a:lvl1pPr marL="0" indent="0">
              <a:lnSpc>
                <a:spcPct val="150000"/>
              </a:lnSpc>
              <a:spcBef>
                <a:spcPts val="0"/>
              </a:spcBef>
              <a:buNone/>
              <a:defRPr sz="2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3" name="Text Placeholder 13">
            <a:extLst>
              <a:ext uri="{FF2B5EF4-FFF2-40B4-BE49-F238E27FC236}">
                <a16:creationId xmlns:a16="http://schemas.microsoft.com/office/drawing/2014/main" id="{19920C32-5167-72B1-7B9E-709723F907CE}"/>
              </a:ext>
            </a:extLst>
          </p:cNvPr>
          <p:cNvSpPr>
            <a:spLocks noGrp="1"/>
          </p:cNvSpPr>
          <p:nvPr>
            <p:ph type="body" sz="quarter" idx="18"/>
          </p:nvPr>
        </p:nvSpPr>
        <p:spPr>
          <a:xfrm>
            <a:off x="365760" y="5605272"/>
            <a:ext cx="4754880" cy="1143254"/>
          </a:xfrm>
        </p:spPr>
        <p:txBody>
          <a:bodyPr/>
          <a:lstStyle>
            <a:lvl1pPr marL="283464" indent="-283464">
              <a:lnSpc>
                <a:spcPct val="150000"/>
              </a:lnSpc>
              <a:spcBef>
                <a:spcPts val="0"/>
              </a:spcBef>
              <a:defRPr sz="1600">
                <a:solidFill>
                  <a:schemeClr val="tx1"/>
                </a:solidFill>
              </a:defRPr>
            </a:lvl1pPr>
            <a:lvl2pPr indent="-283464">
              <a:lnSpc>
                <a:spcPct val="150000"/>
              </a:lnSpc>
              <a:spcBef>
                <a:spcPts val="0"/>
              </a:spcBef>
              <a:defRPr sz="1600">
                <a:solidFill>
                  <a:schemeClr val="tx1"/>
                </a:solidFill>
              </a:defRPr>
            </a:lvl2pPr>
            <a:lvl3pPr indent="-283464">
              <a:lnSpc>
                <a:spcPct val="150000"/>
              </a:lnSpc>
              <a:spcBef>
                <a:spcPts val="0"/>
              </a:spcBef>
              <a:defRPr sz="1600">
                <a:solidFill>
                  <a:schemeClr val="tx1"/>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377598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on the right">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F7D9D8-A960-E038-84D2-764C7A50F698}"/>
              </a:ext>
            </a:extLst>
          </p:cNvPr>
          <p:cNvSpPr/>
          <p:nvPr userDrawn="1"/>
        </p:nvSpPr>
        <p:spPr>
          <a:xfrm>
            <a:off x="-12700" y="858"/>
            <a:ext cx="3060700" cy="685714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p>
            <a:r>
              <a:rPr lang="en-US" noProof="0"/>
              <a:t>FDE Midterm Report</a:t>
            </a:r>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p>
            <a:fld id="{5BFCF61C-3B18-4C03-8326-CC3B32D710C9}" type="slidenum">
              <a:rPr lang="en-US" noProof="0" smtClean="0"/>
              <a:pPr/>
              <a:t>‹#›</a:t>
            </a:fld>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tx2"/>
                </a:solidFill>
              </a:defRPr>
            </a:lvl1pPr>
          </a:lstStyle>
          <a:p>
            <a:r>
              <a:rPr lang="en-US" noProof="0" dirty="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252728"/>
            <a:ext cx="4828032" cy="490538"/>
          </a:xfrm>
        </p:spPr>
        <p:txBody>
          <a:bodyPr/>
          <a:lstStyle>
            <a:lvl1pPr marL="0" indent="0">
              <a:lnSpc>
                <a:spcPct val="15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89320" y="179222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89320" y="3941064"/>
            <a:ext cx="4754880" cy="1682750"/>
          </a:xfrm>
        </p:spPr>
        <p:txBody>
          <a:bodyPr/>
          <a:lstStyle>
            <a:lvl1pPr marL="283464" indent="-283464">
              <a:lnSpc>
                <a:spcPct val="150000"/>
              </a:lnSpc>
              <a:spcBef>
                <a:spcPts val="0"/>
              </a:spcBef>
              <a:defRPr sz="1600">
                <a:solidFill>
                  <a:schemeClr val="tx2"/>
                </a:solidFill>
              </a:defRPr>
            </a:lvl1pPr>
            <a:lvl2pPr indent="-283464">
              <a:lnSpc>
                <a:spcPct val="150000"/>
              </a:lnSpc>
              <a:spcBef>
                <a:spcPts val="0"/>
              </a:spcBef>
              <a:defRPr sz="1600">
                <a:solidFill>
                  <a:schemeClr val="tx2"/>
                </a:solidFill>
              </a:defRPr>
            </a:lvl2pPr>
            <a:lvl3pPr indent="-283464">
              <a:lnSpc>
                <a:spcPct val="150000"/>
              </a:lnSpc>
              <a:spcBef>
                <a:spcPts val="0"/>
              </a:spcBef>
              <a:defRPr sz="1600">
                <a:solidFill>
                  <a:schemeClr val="tx2"/>
                </a:solidFill>
              </a:defRPr>
            </a:lvl3pPr>
            <a:lvl4pPr indent="-283464">
              <a:lnSpc>
                <a:spcPct val="150000"/>
              </a:lnSpc>
              <a:spcBef>
                <a:spcPts val="0"/>
              </a:spcBef>
              <a:defRPr sz="1600">
                <a:solidFill>
                  <a:schemeClr val="tx2"/>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40DF3371-342F-C17D-5A7F-EF76E89A55C5}"/>
              </a:ext>
            </a:extLst>
          </p:cNvPr>
          <p:cNvGrpSpPr/>
          <p:nvPr userDrawn="1"/>
        </p:nvGrpSpPr>
        <p:grpSpPr>
          <a:xfrm>
            <a:off x="-11882" y="3045007"/>
            <a:ext cx="4279082" cy="364"/>
            <a:chOff x="5475479" y="5537794"/>
            <a:chExt cx="4279082" cy="364"/>
          </a:xfrm>
        </p:grpSpPr>
        <p:cxnSp>
          <p:nvCxnSpPr>
            <p:cNvPr id="24" name="Straight Connector 23">
              <a:extLst>
                <a:ext uri="{FF2B5EF4-FFF2-40B4-BE49-F238E27FC236}">
                  <a16:creationId xmlns:a16="http://schemas.microsoft.com/office/drawing/2014/main" id="{84369914-5489-3EA1-5419-F83F6C7A150D}"/>
                </a:ext>
              </a:extLst>
            </p:cNvPr>
            <p:cNvCxnSpPr>
              <a:cxnSpLocks/>
            </p:cNvCxnSpPr>
            <p:nvPr/>
          </p:nvCxnSpPr>
          <p:spPr>
            <a:xfrm>
              <a:off x="5475479" y="5537976"/>
              <a:ext cx="30607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DE23CC-0B75-F3A6-1882-265BF90D4AA1}"/>
                </a:ext>
              </a:extLst>
            </p:cNvPr>
            <p:cNvCxnSpPr>
              <a:cxnSpLocks/>
            </p:cNvCxnSpPr>
            <p:nvPr/>
          </p:nvCxnSpPr>
          <p:spPr>
            <a:xfrm flipV="1">
              <a:off x="8537690" y="5537794"/>
              <a:ext cx="1216871" cy="36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09772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on the right dark">
    <p:bg>
      <p:bgPr>
        <a:solidFill>
          <a:schemeClr val="accent3">
            <a:lumMod val="5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749AEB6-4539-A203-D085-8EBE329C08E0}"/>
              </a:ext>
            </a:extLst>
          </p:cNvPr>
          <p:cNvSpPr/>
          <p:nvPr userDrawn="1"/>
        </p:nvSpPr>
        <p:spPr>
          <a:xfrm>
            <a:off x="3962399" y="858"/>
            <a:ext cx="8271641" cy="68571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2"/>
              </a:solidFill>
            </a:endParaRPr>
          </a:p>
        </p:txBody>
      </p:sp>
      <p:sp>
        <p:nvSpPr>
          <p:cNvPr id="4" name="Footer Placeholder 3">
            <a:extLst>
              <a:ext uri="{FF2B5EF4-FFF2-40B4-BE49-F238E27FC236}">
                <a16:creationId xmlns:a16="http://schemas.microsoft.com/office/drawing/2014/main" id="{BA0C7E2C-83B2-58E9-DE90-AB1857F1A170}"/>
              </a:ext>
            </a:extLst>
          </p:cNvPr>
          <p:cNvSpPr>
            <a:spLocks noGrp="1"/>
          </p:cNvSpPr>
          <p:nvPr>
            <p:ph type="ftr" sz="quarter" idx="11"/>
          </p:nvPr>
        </p:nvSpPr>
        <p:spPr/>
        <p:txBody>
          <a:bodyPr/>
          <a:lstStyle>
            <a:lvl1pPr>
              <a:defRPr>
                <a:solidFill>
                  <a:schemeClr val="accent3">
                    <a:lumMod val="40000"/>
                    <a:lumOff val="60000"/>
                  </a:schemeClr>
                </a:solidFill>
              </a:defRPr>
            </a:lvl1pPr>
          </a:lstStyle>
          <a:p>
            <a:r>
              <a:rPr lang="en-US"/>
              <a:t>FDE Midterm Report</a:t>
            </a:r>
            <a:endParaRPr lang="en-US" dirty="0"/>
          </a:p>
        </p:txBody>
      </p:sp>
      <p:sp>
        <p:nvSpPr>
          <p:cNvPr id="5" name="Slide Number Placeholder 4">
            <a:extLst>
              <a:ext uri="{FF2B5EF4-FFF2-40B4-BE49-F238E27FC236}">
                <a16:creationId xmlns:a16="http://schemas.microsoft.com/office/drawing/2014/main" id="{F487B4A1-AE7C-A6CC-7143-5EC918D662F7}"/>
              </a:ext>
            </a:extLst>
          </p:cNvPr>
          <p:cNvSpPr>
            <a:spLocks noGrp="1"/>
          </p:cNvSpPr>
          <p:nvPr>
            <p:ph type="sldNum" sz="quarter" idx="12"/>
          </p:nvPr>
        </p:nvSpPr>
        <p:spPr/>
        <p:txBody>
          <a:bodyPr/>
          <a:lstStyle>
            <a:lvl1pPr>
              <a:defRPr>
                <a:solidFill>
                  <a:schemeClr val="bg1"/>
                </a:solidFill>
              </a:defRPr>
            </a:lvl1pPr>
          </a:lstStyle>
          <a:p>
            <a:fld id="{5BFCF61C-3B18-4C03-8326-CC3B32D710C9}" type="slidenum">
              <a:rPr lang="en-US" noProof="0" smtClean="0"/>
              <a:pPr/>
              <a:t>‹#›</a:t>
            </a:fld>
            <a:endParaRPr lang="en-US" noProof="0"/>
          </a:p>
        </p:txBody>
      </p:sp>
      <p:sp>
        <p:nvSpPr>
          <p:cNvPr id="9" name="Title 8">
            <a:extLst>
              <a:ext uri="{FF2B5EF4-FFF2-40B4-BE49-F238E27FC236}">
                <a16:creationId xmlns:a16="http://schemas.microsoft.com/office/drawing/2014/main" id="{A78715BA-7A66-D464-AAEF-141988B8718B}"/>
              </a:ext>
            </a:extLst>
          </p:cNvPr>
          <p:cNvSpPr>
            <a:spLocks noGrp="1"/>
          </p:cNvSpPr>
          <p:nvPr>
            <p:ph type="title"/>
          </p:nvPr>
        </p:nvSpPr>
        <p:spPr>
          <a:xfrm>
            <a:off x="667512" y="1399032"/>
            <a:ext cx="4846320" cy="1682749"/>
          </a:xfrm>
        </p:spPr>
        <p:txBody>
          <a:bodyPr/>
          <a:lstStyle>
            <a:lvl1pPr>
              <a:lnSpc>
                <a:spcPct val="80000"/>
              </a:lnSpc>
              <a:defRPr sz="5000">
                <a:solidFill>
                  <a:schemeClr val="bg2">
                    <a:lumMod val="75000"/>
                  </a:schemeClr>
                </a:solidFill>
              </a:defRPr>
            </a:lvl1pPr>
          </a:lstStyle>
          <a:p>
            <a:r>
              <a:rPr lang="en-US" noProof="0" dirty="0"/>
              <a:t>Click to edit Master title style</a:t>
            </a:r>
          </a:p>
        </p:txBody>
      </p:sp>
      <p:sp>
        <p:nvSpPr>
          <p:cNvPr id="11" name="Text Placeholder 10">
            <a:extLst>
              <a:ext uri="{FF2B5EF4-FFF2-40B4-BE49-F238E27FC236}">
                <a16:creationId xmlns:a16="http://schemas.microsoft.com/office/drawing/2014/main" id="{3D0BF4BF-3C7C-C67F-B6EE-805EC95EF8CA}"/>
              </a:ext>
            </a:extLst>
          </p:cNvPr>
          <p:cNvSpPr>
            <a:spLocks noGrp="1"/>
          </p:cNvSpPr>
          <p:nvPr>
            <p:ph type="body" sz="quarter" idx="13"/>
          </p:nvPr>
        </p:nvSpPr>
        <p:spPr>
          <a:xfrm>
            <a:off x="6245352" y="135331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12" name="Text Placeholder 10">
            <a:extLst>
              <a:ext uri="{FF2B5EF4-FFF2-40B4-BE49-F238E27FC236}">
                <a16:creationId xmlns:a16="http://schemas.microsoft.com/office/drawing/2014/main" id="{BA37E40B-957E-C00E-3B34-1B67D341A771}"/>
              </a:ext>
            </a:extLst>
          </p:cNvPr>
          <p:cNvSpPr>
            <a:spLocks noGrp="1"/>
          </p:cNvSpPr>
          <p:nvPr>
            <p:ph type="body" sz="quarter" idx="14"/>
          </p:nvPr>
        </p:nvSpPr>
        <p:spPr>
          <a:xfrm>
            <a:off x="6245352" y="3502152"/>
            <a:ext cx="4828032" cy="490538"/>
          </a:xfrm>
        </p:spPr>
        <p:txBody>
          <a:bodyPr/>
          <a:lstStyle>
            <a:lvl1pPr marL="0" indent="0">
              <a:lnSpc>
                <a:spcPct val="100000"/>
              </a:lnSpc>
              <a:spcBef>
                <a:spcPts val="0"/>
              </a:spcBef>
              <a:buNone/>
              <a:defRPr sz="2200" b="1">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4" name="Text Placeholder 13">
            <a:extLst>
              <a:ext uri="{FF2B5EF4-FFF2-40B4-BE49-F238E27FC236}">
                <a16:creationId xmlns:a16="http://schemas.microsoft.com/office/drawing/2014/main" id="{EF15CD76-2DD5-DB8A-37D3-6098A50870D0}"/>
              </a:ext>
            </a:extLst>
          </p:cNvPr>
          <p:cNvSpPr>
            <a:spLocks noGrp="1"/>
          </p:cNvSpPr>
          <p:nvPr>
            <p:ph type="body" sz="quarter" idx="15"/>
          </p:nvPr>
        </p:nvSpPr>
        <p:spPr>
          <a:xfrm>
            <a:off x="5971032" y="179222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5" name="Text Placeholder 13">
            <a:extLst>
              <a:ext uri="{FF2B5EF4-FFF2-40B4-BE49-F238E27FC236}">
                <a16:creationId xmlns:a16="http://schemas.microsoft.com/office/drawing/2014/main" id="{57A044E0-660B-4002-E13C-F00498E49782}"/>
              </a:ext>
            </a:extLst>
          </p:cNvPr>
          <p:cNvSpPr>
            <a:spLocks noGrp="1"/>
          </p:cNvSpPr>
          <p:nvPr>
            <p:ph type="body" sz="quarter" idx="16"/>
          </p:nvPr>
        </p:nvSpPr>
        <p:spPr>
          <a:xfrm>
            <a:off x="5971032" y="3941064"/>
            <a:ext cx="4754880" cy="1682750"/>
          </a:xfrm>
        </p:spPr>
        <p:txBody>
          <a:bodyPr/>
          <a:lstStyle>
            <a:lvl1pPr marL="283464" indent="-283464">
              <a:lnSpc>
                <a:spcPct val="150000"/>
              </a:lnSpc>
              <a:spcBef>
                <a:spcPts val="0"/>
              </a:spcBef>
              <a:defRPr sz="1600">
                <a:solidFill>
                  <a:schemeClr val="accent5"/>
                </a:solidFill>
              </a:defRPr>
            </a:lvl1pPr>
            <a:lvl2pPr indent="-283464">
              <a:lnSpc>
                <a:spcPct val="150000"/>
              </a:lnSpc>
              <a:spcBef>
                <a:spcPts val="0"/>
              </a:spcBef>
              <a:defRPr sz="1600">
                <a:solidFill>
                  <a:schemeClr val="accent5"/>
                </a:solidFill>
              </a:defRPr>
            </a:lvl2pPr>
            <a:lvl3pPr indent="-283464">
              <a:lnSpc>
                <a:spcPct val="150000"/>
              </a:lnSpc>
              <a:spcBef>
                <a:spcPts val="0"/>
              </a:spcBef>
              <a:defRPr sz="1600">
                <a:solidFill>
                  <a:schemeClr val="accent5"/>
                </a:solidFill>
              </a:defRPr>
            </a:lvl3pPr>
            <a:lvl4pPr indent="-283464">
              <a:lnSpc>
                <a:spcPct val="150000"/>
              </a:lnSpc>
              <a:spcBef>
                <a:spcPts val="0"/>
              </a:spcBef>
              <a:defRPr sz="1600">
                <a:solidFill>
                  <a:schemeClr val="accent5"/>
                </a:solidFill>
              </a:defRPr>
            </a:lvl4pPr>
            <a:lvl5pPr indent="-283464">
              <a:lnSpc>
                <a:spcPct val="150000"/>
              </a:lnSpc>
              <a:spcBef>
                <a:spcPts val="0"/>
              </a:spcBef>
              <a:defRPr sz="16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grpSp>
        <p:nvGrpSpPr>
          <p:cNvPr id="17" name="Group 16">
            <a:extLst>
              <a:ext uri="{FF2B5EF4-FFF2-40B4-BE49-F238E27FC236}">
                <a16:creationId xmlns:a16="http://schemas.microsoft.com/office/drawing/2014/main" id="{0D78A0CF-0A37-4436-67C4-B32FD7703E96}"/>
              </a:ext>
            </a:extLst>
          </p:cNvPr>
          <p:cNvGrpSpPr/>
          <p:nvPr userDrawn="1"/>
        </p:nvGrpSpPr>
        <p:grpSpPr>
          <a:xfrm>
            <a:off x="-4069" y="2535403"/>
            <a:ext cx="5666632" cy="0"/>
            <a:chOff x="5464255" y="5541151"/>
            <a:chExt cx="5666632" cy="0"/>
          </a:xfrm>
        </p:grpSpPr>
        <p:cxnSp>
          <p:nvCxnSpPr>
            <p:cNvPr id="24" name="Straight Connector 23">
              <a:extLst>
                <a:ext uri="{FF2B5EF4-FFF2-40B4-BE49-F238E27FC236}">
                  <a16:creationId xmlns:a16="http://schemas.microsoft.com/office/drawing/2014/main" id="{8FC6D8A4-CA31-16C2-95B7-B98F65F29A69}"/>
                </a:ext>
              </a:extLst>
            </p:cNvPr>
            <p:cNvCxnSpPr>
              <a:cxnSpLocks/>
            </p:cNvCxnSpPr>
            <p:nvPr/>
          </p:nvCxnSpPr>
          <p:spPr>
            <a:xfrm>
              <a:off x="5464255" y="5541151"/>
              <a:ext cx="3991534"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097A8D-64FC-CDBD-4497-5E32BC6AF9C2}"/>
                </a:ext>
              </a:extLst>
            </p:cNvPr>
            <p:cNvCxnSpPr>
              <a:cxnSpLocks/>
            </p:cNvCxnSpPr>
            <p:nvPr/>
          </p:nvCxnSpPr>
          <p:spPr>
            <a:xfrm>
              <a:off x="9454487" y="5541151"/>
              <a:ext cx="167640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193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6BC278-3A9A-4241-1DE5-469D2AB5E36B}"/>
              </a:ext>
            </a:extLst>
          </p:cNvPr>
          <p:cNvSpPr>
            <a:spLocks noGrp="1"/>
          </p:cNvSpPr>
          <p:nvPr>
            <p:ph type="title"/>
          </p:nvPr>
        </p:nvSpPr>
        <p:spPr>
          <a:xfrm>
            <a:off x="838200" y="1115367"/>
            <a:ext cx="10515600" cy="575321"/>
          </a:xfrm>
          <a:prstGeom prst="rect">
            <a:avLst/>
          </a:prstGeom>
        </p:spPr>
        <p:txBody>
          <a:bodyPr vert="horz" lIns="91440" tIns="45720" rIns="91440" bIns="45720" rtlCol="0" anchor="t">
            <a:no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138A5E58-5605-E2B6-AEBE-7EF159AAD7E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K"/>
          </a:p>
        </p:txBody>
      </p:sp>
      <p:sp>
        <p:nvSpPr>
          <p:cNvPr id="4" name="Date Placeholder 3">
            <a:extLst>
              <a:ext uri="{FF2B5EF4-FFF2-40B4-BE49-F238E27FC236}">
                <a16:creationId xmlns:a16="http://schemas.microsoft.com/office/drawing/2014/main" id="{B221D507-72FD-CB53-B342-C69D562AF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fld id="{D085314D-2BF4-1840-987B-02245640EA56}" type="datetime1">
              <a:rPr lang="en-CA" noProof="0" smtClean="0"/>
              <a:t>2025-04-16</a:t>
            </a:fld>
            <a:endParaRPr lang="en-US" noProof="0"/>
          </a:p>
        </p:txBody>
      </p:sp>
      <p:sp>
        <p:nvSpPr>
          <p:cNvPr id="5" name="Footer Placeholder 4">
            <a:extLst>
              <a:ext uri="{FF2B5EF4-FFF2-40B4-BE49-F238E27FC236}">
                <a16:creationId xmlns:a16="http://schemas.microsoft.com/office/drawing/2014/main" id="{01A3E9A7-861F-C5C4-DD4E-37AC66D867ED}"/>
              </a:ext>
            </a:extLst>
          </p:cNvPr>
          <p:cNvSpPr>
            <a:spLocks noGrp="1"/>
          </p:cNvSpPr>
          <p:nvPr>
            <p:ph type="ftr" sz="quarter" idx="3"/>
          </p:nvPr>
        </p:nvSpPr>
        <p:spPr>
          <a:xfrm>
            <a:off x="411480" y="301752"/>
            <a:ext cx="1828800" cy="274320"/>
          </a:xfrm>
          <a:prstGeom prst="rect">
            <a:avLst/>
          </a:prstGeom>
        </p:spPr>
        <p:txBody>
          <a:bodyPr vert="horz" lIns="91440" tIns="45720" rIns="91440" bIns="45720" rtlCol="0" anchor="ctr">
            <a:noAutofit/>
          </a:bodyPr>
          <a:lstStyle>
            <a:lvl1pPr algn="l">
              <a:defRPr sz="1200">
                <a:solidFill>
                  <a:schemeClr val="tx2"/>
                </a:solidFill>
              </a:defRPr>
            </a:lvl1pPr>
          </a:lstStyle>
          <a:p>
            <a:r>
              <a:rPr lang="en-US"/>
              <a:t>FDE Midterm Report</a:t>
            </a:r>
            <a:endParaRPr lang="en-PK" dirty="0"/>
          </a:p>
        </p:txBody>
      </p:sp>
      <p:sp>
        <p:nvSpPr>
          <p:cNvPr id="6" name="Slide Number Placeholder 5">
            <a:extLst>
              <a:ext uri="{FF2B5EF4-FFF2-40B4-BE49-F238E27FC236}">
                <a16:creationId xmlns:a16="http://schemas.microsoft.com/office/drawing/2014/main" id="{5877A1DC-56B8-6C78-5020-E45478D099C6}"/>
              </a:ext>
            </a:extLst>
          </p:cNvPr>
          <p:cNvSpPr>
            <a:spLocks noGrp="1"/>
          </p:cNvSpPr>
          <p:nvPr>
            <p:ph type="sldNum" sz="quarter" idx="4"/>
          </p:nvPr>
        </p:nvSpPr>
        <p:spPr>
          <a:xfrm>
            <a:off x="10122408" y="301752"/>
            <a:ext cx="1673352" cy="274320"/>
          </a:xfrm>
          <a:prstGeom prst="rect">
            <a:avLst/>
          </a:prstGeom>
        </p:spPr>
        <p:txBody>
          <a:bodyPr vert="horz" lIns="91440" tIns="45720" rIns="91440" bIns="45720" rtlCol="0" anchor="ctr">
            <a:noAutofit/>
          </a:bodyPr>
          <a:lstStyle>
            <a:lvl1pPr algn="r">
              <a:defRPr sz="1200">
                <a:solidFill>
                  <a:schemeClr val="tx2"/>
                </a:solidFill>
              </a:defRPr>
            </a:lvl1pPr>
          </a:lstStyle>
          <a:p>
            <a:fld id="{5BFCF61C-3B18-4C03-8326-CC3B32D710C9}" type="slidenum">
              <a:rPr lang="en-US" noProof="0" smtClean="0"/>
              <a:pPr/>
              <a:t>‹#›</a:t>
            </a:fld>
            <a:endParaRPr lang="en-US" noProof="0"/>
          </a:p>
        </p:txBody>
      </p:sp>
    </p:spTree>
    <p:extLst>
      <p:ext uri="{BB962C8B-B14F-4D97-AF65-F5344CB8AC3E}">
        <p14:creationId xmlns:p14="http://schemas.microsoft.com/office/powerpoint/2010/main" val="135068052"/>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1" r:id="rId3"/>
    <p:sldLayoutId id="2147483660" r:id="rId4"/>
    <p:sldLayoutId id="2147483661" r:id="rId5"/>
    <p:sldLayoutId id="2147483665" r:id="rId6"/>
    <p:sldLayoutId id="2147483662" r:id="rId7"/>
    <p:sldLayoutId id="2147483664" r:id="rId8"/>
    <p:sldLayoutId id="2147483663" r:id="rId9"/>
    <p:sldLayoutId id="2147483652" r:id="rId10"/>
    <p:sldLayoutId id="2147483666" r:id="rId11"/>
    <p:sldLayoutId id="2147483658" r:id="rId12"/>
    <p:sldLayoutId id="2147483654" r:id="rId13"/>
    <p:sldLayoutId id="2147483655" r:id="rId14"/>
    <p:sldLayoutId id="2147483656" r:id="rId15"/>
    <p:sldLayoutId id="2147483657" r:id="rId16"/>
  </p:sldLayoutIdLst>
  <p:hf hdr="0"/>
  <p:txStyles>
    <p:titleStyle>
      <a:lvl1pPr algn="l" defTabSz="914400" rtl="0" eaLnBrk="1" latinLnBrk="0" hangingPunct="1">
        <a:lnSpc>
          <a:spcPct val="80000"/>
        </a:lnSpc>
        <a:spcBef>
          <a:spcPct val="0"/>
        </a:spcBef>
        <a:buNone/>
        <a:defRPr sz="4400" kern="1200" cap="all" baseline="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github.com/jwwang2003/vlfd-rs" TargetMode="External"/><Relationship Id="rId5" Type="http://schemas.openxmlformats.org/officeDocument/2006/relationships/image" Target="../media/image6.png"/><Relationship Id="rId4" Type="http://schemas.openxmlformats.org/officeDocument/2006/relationships/hyperlink" Target="https://github.com/0xtaruhi/ufde-next/pull/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7.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1.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51.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github.com/jwwang2003/fde-cli" TargetMode="External"/><Relationship Id="rId7" Type="http://schemas.openxmlformats.org/officeDocument/2006/relationships/hyperlink" Target="https://github.com/jwwang2003/fde-project" TargetMode="External"/><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6.png"/><Relationship Id="rId4" Type="http://schemas.openxmlformats.org/officeDocument/2006/relationships/hyperlink" Target="https://github.com/jwwang2003/vlfd-rs" TargetMode="External"/><Relationship Id="rId9" Type="http://schemas.openxmlformats.org/officeDocument/2006/relationships/hyperlink" Target="https://junweiwangs-organization.gitbook.io/fpga-stuff/i2c-protocol/i2c"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04B07C7A-8E1D-7BF7-31C8-5C68C6D2F9CF}"/>
              </a:ext>
            </a:extLst>
          </p:cNvPr>
          <p:cNvSpPr>
            <a:spLocks noGrp="1"/>
          </p:cNvSpPr>
          <p:nvPr>
            <p:ph type="ctrTitle"/>
          </p:nvPr>
        </p:nvSpPr>
        <p:spPr/>
        <p:txBody>
          <a:bodyPr>
            <a:normAutofit fontScale="90000"/>
          </a:bodyPr>
          <a:lstStyle/>
          <a:p>
            <a:r>
              <a:rPr lang="en-US" dirty="0"/>
              <a:t>FDE Midterm</a:t>
            </a:r>
            <a:br>
              <a:rPr lang="en-US" dirty="0"/>
            </a:br>
            <a:r>
              <a:rPr lang="en-US" dirty="0"/>
              <a:t>Report</a:t>
            </a:r>
          </a:p>
        </p:txBody>
      </p:sp>
      <p:sp>
        <p:nvSpPr>
          <p:cNvPr id="11" name="Subtitle 10">
            <a:extLst>
              <a:ext uri="{FF2B5EF4-FFF2-40B4-BE49-F238E27FC236}">
                <a16:creationId xmlns:a16="http://schemas.microsoft.com/office/drawing/2014/main" id="{EF3A7BFE-9123-98C4-791C-9A3FE773CF97}"/>
              </a:ext>
            </a:extLst>
          </p:cNvPr>
          <p:cNvSpPr>
            <a:spLocks noGrp="1"/>
          </p:cNvSpPr>
          <p:nvPr>
            <p:ph type="subTitle" idx="1"/>
          </p:nvPr>
        </p:nvSpPr>
        <p:spPr/>
        <p:txBody>
          <a:bodyPr/>
          <a:lstStyle/>
          <a:p>
            <a:r>
              <a:rPr lang="en-CA" dirty="0"/>
              <a:t>Jimmy Wang (王俊崴) 22302016002</a:t>
            </a:r>
            <a:endParaRPr lang="en-PK" dirty="0"/>
          </a:p>
        </p:txBody>
      </p:sp>
      <p:sp>
        <p:nvSpPr>
          <p:cNvPr id="2" name="TextBox 1">
            <a:extLst>
              <a:ext uri="{FF2B5EF4-FFF2-40B4-BE49-F238E27FC236}">
                <a16:creationId xmlns:a16="http://schemas.microsoft.com/office/drawing/2014/main" id="{CD75C1B0-9025-18C9-E9CE-E491F8BD342C}"/>
              </a:ext>
            </a:extLst>
          </p:cNvPr>
          <p:cNvSpPr txBox="1"/>
          <p:nvPr/>
        </p:nvSpPr>
        <p:spPr>
          <a:xfrm>
            <a:off x="2267711" y="3795776"/>
            <a:ext cx="6639221" cy="369332"/>
          </a:xfrm>
          <a:prstGeom prst="rect">
            <a:avLst/>
          </a:prstGeom>
          <a:noFill/>
        </p:spPr>
        <p:txBody>
          <a:bodyPr wrap="square" rtlCol="0">
            <a:spAutoFit/>
          </a:bodyPr>
          <a:lstStyle/>
          <a:p>
            <a:r>
              <a:rPr lang="en-US" dirty="0">
                <a:solidFill>
                  <a:schemeClr val="bg1"/>
                </a:solidFill>
              </a:rPr>
              <a:t>Name Display, UFDE &amp; Rabbit, SMIMS Engine, FDE-CLI, I2C </a:t>
            </a:r>
          </a:p>
        </p:txBody>
      </p:sp>
    </p:spTree>
    <p:extLst>
      <p:ext uri="{BB962C8B-B14F-4D97-AF65-F5344CB8AC3E}">
        <p14:creationId xmlns:p14="http://schemas.microsoft.com/office/powerpoint/2010/main" val="286310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03A5E-49BE-50AE-C82C-E5EEF400F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0DF6F-5823-5D74-A865-627BE9310306}"/>
              </a:ext>
            </a:extLst>
          </p:cNvPr>
          <p:cNvSpPr>
            <a:spLocks noGrp="1"/>
          </p:cNvSpPr>
          <p:nvPr>
            <p:ph type="title"/>
          </p:nvPr>
        </p:nvSpPr>
        <p:spPr>
          <a:xfrm>
            <a:off x="603504" y="1463040"/>
            <a:ext cx="2228186" cy="575321"/>
          </a:xfrm>
        </p:spPr>
        <p:txBody>
          <a:bodyPr/>
          <a:lstStyle/>
          <a:p>
            <a:r>
              <a:rPr lang="en-US" dirty="0"/>
              <a:t>DEMO</a:t>
            </a:r>
            <a:br>
              <a:rPr lang="en-US" dirty="0"/>
            </a:br>
            <a:endParaRPr lang="en-US" dirty="0"/>
          </a:p>
        </p:txBody>
      </p:sp>
      <p:sp>
        <p:nvSpPr>
          <p:cNvPr id="10" name="Footer Placeholder 9">
            <a:extLst>
              <a:ext uri="{FF2B5EF4-FFF2-40B4-BE49-F238E27FC236}">
                <a16:creationId xmlns:a16="http://schemas.microsoft.com/office/drawing/2014/main" id="{0A435B13-FA00-243B-CAF4-408B859A20A8}"/>
              </a:ext>
            </a:extLst>
          </p:cNvPr>
          <p:cNvSpPr>
            <a:spLocks noGrp="1"/>
          </p:cNvSpPr>
          <p:nvPr>
            <p:ph type="ftr" sz="quarter" idx="11"/>
          </p:nvPr>
        </p:nvSpPr>
        <p:spPr/>
        <p:txBody>
          <a:bodyPr/>
          <a:lstStyle/>
          <a:p>
            <a:r>
              <a:rPr lang="en-US"/>
              <a:t>FDE Midterm Report</a:t>
            </a:r>
          </a:p>
        </p:txBody>
      </p:sp>
      <p:sp>
        <p:nvSpPr>
          <p:cNvPr id="11" name="Slide Number Placeholder 10">
            <a:extLst>
              <a:ext uri="{FF2B5EF4-FFF2-40B4-BE49-F238E27FC236}">
                <a16:creationId xmlns:a16="http://schemas.microsoft.com/office/drawing/2014/main" id="{A47FC209-2F90-5F48-5D0E-053AEB8452BA}"/>
              </a:ext>
            </a:extLst>
          </p:cNvPr>
          <p:cNvSpPr>
            <a:spLocks noGrp="1"/>
          </p:cNvSpPr>
          <p:nvPr>
            <p:ph type="sldNum" sz="quarter" idx="12"/>
          </p:nvPr>
        </p:nvSpPr>
        <p:spPr/>
        <p:txBody>
          <a:bodyPr/>
          <a:lstStyle/>
          <a:p>
            <a:fld id="{5BFCF61C-3B18-4C03-8326-CC3B32D710C9}" type="slidenum">
              <a:rPr lang="en-US" smtClean="0"/>
              <a:pPr/>
              <a:t>10</a:t>
            </a:fld>
            <a:endParaRPr lang="en-US"/>
          </a:p>
        </p:txBody>
      </p:sp>
      <p:pic>
        <p:nvPicPr>
          <p:cNvPr id="12" name="Picture 11">
            <a:extLst>
              <a:ext uri="{FF2B5EF4-FFF2-40B4-BE49-F238E27FC236}">
                <a16:creationId xmlns:a16="http://schemas.microsoft.com/office/drawing/2014/main" id="{FE489D15-AFF3-7988-4C04-9B50AAD1D17B}"/>
              </a:ext>
            </a:extLst>
          </p:cNvPr>
          <p:cNvPicPr>
            <a:picLocks noChangeAspect="1"/>
          </p:cNvPicPr>
          <p:nvPr/>
        </p:nvPicPr>
        <p:blipFill>
          <a:blip r:embed="rId3"/>
          <a:stretch>
            <a:fillRect/>
          </a:stretch>
        </p:blipFill>
        <p:spPr>
          <a:xfrm>
            <a:off x="603986" y="4262998"/>
            <a:ext cx="7772400" cy="196931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7" name="Picture 16">
            <a:extLst>
              <a:ext uri="{FF2B5EF4-FFF2-40B4-BE49-F238E27FC236}">
                <a16:creationId xmlns:a16="http://schemas.microsoft.com/office/drawing/2014/main" id="{CFD26766-7FB7-97CC-9DE6-D59D87876B57}"/>
              </a:ext>
            </a:extLst>
          </p:cNvPr>
          <p:cNvPicPr>
            <a:picLocks noChangeAspect="1"/>
          </p:cNvPicPr>
          <p:nvPr/>
        </p:nvPicPr>
        <p:blipFill>
          <a:blip r:embed="rId4"/>
          <a:stretch>
            <a:fillRect/>
          </a:stretch>
        </p:blipFill>
        <p:spPr>
          <a:xfrm>
            <a:off x="8776172" y="4262998"/>
            <a:ext cx="1993900" cy="2159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8" name="TextBox 17">
            <a:extLst>
              <a:ext uri="{FF2B5EF4-FFF2-40B4-BE49-F238E27FC236}">
                <a16:creationId xmlns:a16="http://schemas.microsoft.com/office/drawing/2014/main" id="{F63D39B8-CCA6-4335-2580-5195D2730F8A}"/>
              </a:ext>
            </a:extLst>
          </p:cNvPr>
          <p:cNvSpPr txBox="1"/>
          <p:nvPr/>
        </p:nvSpPr>
        <p:spPr>
          <a:xfrm>
            <a:off x="10770072" y="4703146"/>
            <a:ext cx="351378" cy="369332"/>
          </a:xfrm>
          <a:prstGeom prst="rect">
            <a:avLst/>
          </a:prstGeom>
          <a:noFill/>
        </p:spPr>
        <p:txBody>
          <a:bodyPr wrap="none" rtlCol="0">
            <a:spAutoFit/>
          </a:bodyPr>
          <a:lstStyle/>
          <a:p>
            <a:r>
              <a:rPr lang="en-US" dirty="0"/>
              <a:t>H</a:t>
            </a:r>
          </a:p>
        </p:txBody>
      </p:sp>
      <p:sp>
        <p:nvSpPr>
          <p:cNvPr id="19" name="TextBox 18">
            <a:extLst>
              <a:ext uri="{FF2B5EF4-FFF2-40B4-BE49-F238E27FC236}">
                <a16:creationId xmlns:a16="http://schemas.microsoft.com/office/drawing/2014/main" id="{EF1D90E2-C7E2-AAF4-D99F-45988E3BC3C2}"/>
              </a:ext>
            </a:extLst>
          </p:cNvPr>
          <p:cNvSpPr txBox="1"/>
          <p:nvPr/>
        </p:nvSpPr>
        <p:spPr>
          <a:xfrm>
            <a:off x="10789308" y="5562572"/>
            <a:ext cx="312906" cy="369332"/>
          </a:xfrm>
          <a:prstGeom prst="rect">
            <a:avLst/>
          </a:prstGeom>
          <a:noFill/>
        </p:spPr>
        <p:txBody>
          <a:bodyPr wrap="none" rtlCol="0">
            <a:spAutoFit/>
          </a:bodyPr>
          <a:lstStyle/>
          <a:p>
            <a:r>
              <a:rPr lang="en-US" dirty="0"/>
              <a:t>e</a:t>
            </a:r>
          </a:p>
        </p:txBody>
      </p:sp>
      <p:sp>
        <p:nvSpPr>
          <p:cNvPr id="20" name="TextBox 19">
            <a:extLst>
              <a:ext uri="{FF2B5EF4-FFF2-40B4-BE49-F238E27FC236}">
                <a16:creationId xmlns:a16="http://schemas.microsoft.com/office/drawing/2014/main" id="{533633A7-64B4-C70C-DBA8-21BE8C7E95C1}"/>
              </a:ext>
            </a:extLst>
          </p:cNvPr>
          <p:cNvSpPr txBox="1"/>
          <p:nvPr/>
        </p:nvSpPr>
        <p:spPr>
          <a:xfrm>
            <a:off x="10803368" y="6237332"/>
            <a:ext cx="415498" cy="369332"/>
          </a:xfrm>
          <a:prstGeom prst="rect">
            <a:avLst/>
          </a:prstGeom>
          <a:noFill/>
        </p:spPr>
        <p:txBody>
          <a:bodyPr wrap="none" rtlCol="0">
            <a:spAutoFit/>
          </a:bodyPr>
          <a:lstStyle/>
          <a:p>
            <a:r>
              <a:rPr lang="en-US" dirty="0"/>
              <a:t>…</a:t>
            </a:r>
          </a:p>
        </p:txBody>
      </p:sp>
      <p:pic>
        <p:nvPicPr>
          <p:cNvPr id="21" name="Picture 20">
            <a:extLst>
              <a:ext uri="{FF2B5EF4-FFF2-40B4-BE49-F238E27FC236}">
                <a16:creationId xmlns:a16="http://schemas.microsoft.com/office/drawing/2014/main" id="{FC93821E-39A9-B042-AA20-D273E44CBE8F}"/>
              </a:ext>
            </a:extLst>
          </p:cNvPr>
          <p:cNvPicPr>
            <a:picLocks noChangeAspect="1"/>
          </p:cNvPicPr>
          <p:nvPr/>
        </p:nvPicPr>
        <p:blipFill>
          <a:blip r:embed="rId5"/>
          <a:stretch>
            <a:fillRect/>
          </a:stretch>
        </p:blipFill>
        <p:spPr>
          <a:xfrm>
            <a:off x="4229586" y="1016220"/>
            <a:ext cx="7289800" cy="1485900"/>
          </a:xfrm>
          <a:prstGeom prst="rect">
            <a:avLst/>
          </a:prstGeom>
        </p:spPr>
      </p:pic>
      <p:sp>
        <p:nvSpPr>
          <p:cNvPr id="3" name="Rectangle 2">
            <a:extLst>
              <a:ext uri="{FF2B5EF4-FFF2-40B4-BE49-F238E27FC236}">
                <a16:creationId xmlns:a16="http://schemas.microsoft.com/office/drawing/2014/main" id="{9D7ABFFA-B64F-CF75-E527-A3F6FBC6091B}"/>
              </a:ext>
            </a:extLst>
          </p:cNvPr>
          <p:cNvSpPr/>
          <p:nvPr/>
        </p:nvSpPr>
        <p:spPr>
          <a:xfrm>
            <a:off x="4229585" y="2502120"/>
            <a:ext cx="7289799"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Raw data from </a:t>
            </a:r>
            <a:r>
              <a:rPr lang="en-CA" sz="1200" dirty="0" err="1">
                <a:latin typeface="Times New Roman" panose="02020603050405020304" pitchFamily="18" charset="0"/>
                <a:cs typeface="Times New Roman" panose="02020603050405020304" pitchFamily="18" charset="0"/>
              </a:rPr>
              <a:t>RabbitReadData.txt</a:t>
            </a:r>
            <a:endParaRPr lang="en-US" sz="1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7E15BDC-1CAD-690C-FC65-F6C095EF7075}"/>
              </a:ext>
            </a:extLst>
          </p:cNvPr>
          <p:cNvSpPr txBox="1"/>
          <p:nvPr/>
        </p:nvSpPr>
        <p:spPr>
          <a:xfrm>
            <a:off x="603504" y="3152773"/>
            <a:ext cx="5025735" cy="923330"/>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chemeClr val="accent1">
                    <a:lumMod val="75000"/>
                  </a:schemeClr>
                </a:solidFill>
              </a:rPr>
              <a:t>lcd_db</a:t>
            </a:r>
            <a:r>
              <a:rPr lang="en-US" dirty="0">
                <a:solidFill>
                  <a:schemeClr val="accent1">
                    <a:lumMod val="75000"/>
                  </a:schemeClr>
                </a:solidFill>
              </a:rPr>
              <a:t>[0] ~ </a:t>
            </a:r>
            <a:r>
              <a:rPr lang="en-US" dirty="0" err="1">
                <a:solidFill>
                  <a:schemeClr val="accent1">
                    <a:lumMod val="75000"/>
                  </a:schemeClr>
                </a:solidFill>
              </a:rPr>
              <a:t>lcd_db</a:t>
            </a:r>
            <a:r>
              <a:rPr lang="en-US" dirty="0">
                <a:solidFill>
                  <a:schemeClr val="accent1">
                    <a:lumMod val="75000"/>
                  </a:schemeClr>
                </a:solidFill>
              </a:rPr>
              <a:t>[7]</a:t>
            </a:r>
            <a:r>
              <a:rPr lang="en-US" dirty="0"/>
              <a:t> → </a:t>
            </a:r>
            <a:r>
              <a:rPr lang="en-US" dirty="0">
                <a:solidFill>
                  <a:schemeClr val="accent2">
                    <a:lumMod val="75000"/>
                  </a:schemeClr>
                </a:solidFill>
              </a:rPr>
              <a:t>output[0] ~ output[7]</a:t>
            </a:r>
          </a:p>
          <a:p>
            <a:pPr marL="285750" indent="-285750">
              <a:buFont typeface="Arial" panose="020B0604020202020204" pitchFamily="34" charset="0"/>
              <a:buChar char="•"/>
            </a:pPr>
            <a:r>
              <a:rPr lang="en-US" dirty="0" err="1">
                <a:solidFill>
                  <a:schemeClr val="accent1">
                    <a:lumMod val="75000"/>
                  </a:schemeClr>
                </a:solidFill>
              </a:rPr>
              <a:t>rst</a:t>
            </a:r>
            <a:r>
              <a:rPr lang="en-US" dirty="0"/>
              <a:t> → </a:t>
            </a:r>
            <a:r>
              <a:rPr lang="en-US" dirty="0">
                <a:solidFill>
                  <a:schemeClr val="accent2">
                    <a:lumMod val="75000"/>
                  </a:schemeClr>
                </a:solidFill>
              </a:rPr>
              <a:t>input[0]</a:t>
            </a:r>
            <a:r>
              <a:rPr lang="en-US" dirty="0"/>
              <a:t> </a:t>
            </a:r>
          </a:p>
          <a:p>
            <a:pPr marL="285750" indent="-285750">
              <a:buFont typeface="Arial" panose="020B0604020202020204" pitchFamily="34" charset="0"/>
              <a:buChar char="•"/>
            </a:pPr>
            <a:r>
              <a:rPr lang="en-US" dirty="0" err="1">
                <a:solidFill>
                  <a:schemeClr val="accent1">
                    <a:lumMod val="75000"/>
                  </a:schemeClr>
                </a:solidFill>
              </a:rPr>
              <a:t>lcd_rst</a:t>
            </a:r>
            <a:r>
              <a:rPr lang="en-US" dirty="0"/>
              <a:t> → </a:t>
            </a:r>
            <a:r>
              <a:rPr lang="en-US" dirty="0">
                <a:solidFill>
                  <a:schemeClr val="accent2">
                    <a:lumMod val="75000"/>
                  </a:schemeClr>
                </a:solidFill>
              </a:rPr>
              <a:t>output[8]</a:t>
            </a:r>
          </a:p>
        </p:txBody>
      </p:sp>
    </p:spTree>
    <p:extLst>
      <p:ext uri="{BB962C8B-B14F-4D97-AF65-F5344CB8AC3E}">
        <p14:creationId xmlns:p14="http://schemas.microsoft.com/office/powerpoint/2010/main" val="792487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1A94-7DEE-C47F-B163-6A1FB57242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1991E-E8CF-61DF-B44B-7310D36DF659}"/>
              </a:ext>
            </a:extLst>
          </p:cNvPr>
          <p:cNvSpPr>
            <a:spLocks noGrp="1"/>
          </p:cNvSpPr>
          <p:nvPr>
            <p:ph type="title"/>
          </p:nvPr>
        </p:nvSpPr>
        <p:spPr>
          <a:xfrm>
            <a:off x="2295144" y="1463040"/>
            <a:ext cx="7498080" cy="1269886"/>
          </a:xfrm>
        </p:spPr>
        <p:txBody>
          <a:bodyPr/>
          <a:lstStyle/>
          <a:p>
            <a:r>
              <a:rPr lang="en-US" dirty="0"/>
              <a:t>SMIMS Engine Summary</a:t>
            </a:r>
            <a:endParaRPr lang="en-PK" dirty="0"/>
          </a:p>
        </p:txBody>
      </p:sp>
      <p:sp>
        <p:nvSpPr>
          <p:cNvPr id="12" name="Footer Placeholder 11">
            <a:extLst>
              <a:ext uri="{FF2B5EF4-FFF2-40B4-BE49-F238E27FC236}">
                <a16:creationId xmlns:a16="http://schemas.microsoft.com/office/drawing/2014/main" id="{738E3CA2-1FA5-626D-7109-0BBFF705DB00}"/>
              </a:ext>
            </a:extLst>
          </p:cNvPr>
          <p:cNvSpPr>
            <a:spLocks noGrp="1"/>
          </p:cNvSpPr>
          <p:nvPr>
            <p:ph type="ftr" sz="quarter" idx="11"/>
          </p:nvPr>
        </p:nvSpPr>
        <p:spPr/>
        <p:txBody>
          <a:bodyPr/>
          <a:lstStyle/>
          <a:p>
            <a:r>
              <a:rPr lang="en-US"/>
              <a:t>FDE Midterm Report</a:t>
            </a:r>
            <a:endParaRPr lang="en-PK"/>
          </a:p>
        </p:txBody>
      </p:sp>
      <p:sp>
        <p:nvSpPr>
          <p:cNvPr id="13" name="Slide Number Placeholder 12">
            <a:extLst>
              <a:ext uri="{FF2B5EF4-FFF2-40B4-BE49-F238E27FC236}">
                <a16:creationId xmlns:a16="http://schemas.microsoft.com/office/drawing/2014/main" id="{9725FFEC-8187-89A2-F029-A64A91A30C81}"/>
              </a:ext>
            </a:extLst>
          </p:cNvPr>
          <p:cNvSpPr>
            <a:spLocks noGrp="1"/>
          </p:cNvSpPr>
          <p:nvPr>
            <p:ph type="sldNum" sz="quarter" idx="12"/>
          </p:nvPr>
        </p:nvSpPr>
        <p:spPr/>
        <p:txBody>
          <a:bodyPr/>
          <a:lstStyle/>
          <a:p>
            <a:fld id="{5BFCF61C-3B18-4C03-8326-CC3B32D710C9}" type="slidenum">
              <a:rPr lang="en-US" smtClean="0"/>
              <a:t>11</a:t>
            </a:fld>
            <a:endParaRPr lang="en-US"/>
          </a:p>
        </p:txBody>
      </p:sp>
      <p:pic>
        <p:nvPicPr>
          <p:cNvPr id="1026" name="Picture 2" descr="architecture - (Nand2tetris CPU) (What/How much) happens in each clock cycle?  - Stack Overflow">
            <a:extLst>
              <a:ext uri="{FF2B5EF4-FFF2-40B4-BE49-F238E27FC236}">
                <a16:creationId xmlns:a16="http://schemas.microsoft.com/office/drawing/2014/main" id="{64E5A837-761D-347F-DF1F-2D4689D3B5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2" b="40203"/>
          <a:stretch/>
        </p:blipFill>
        <p:spPr bwMode="auto">
          <a:xfrm>
            <a:off x="6323681" y="5015148"/>
            <a:ext cx="5472079" cy="11922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CA44ED9-5BE1-94E5-CC93-95A95232FA7A}"/>
              </a:ext>
            </a:extLst>
          </p:cNvPr>
          <p:cNvSpPr/>
          <p:nvPr/>
        </p:nvSpPr>
        <p:spPr>
          <a:xfrm>
            <a:off x="6323681" y="6208325"/>
            <a:ext cx="5472079"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Clock signal reference image</a:t>
            </a:r>
            <a:endParaRPr lang="en-US" sz="1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74CA901-4F67-20E4-AA8C-3FAE41F7882E}"/>
              </a:ext>
            </a:extLst>
          </p:cNvPr>
          <p:cNvSpPr txBox="1"/>
          <p:nvPr/>
        </p:nvSpPr>
        <p:spPr>
          <a:xfrm>
            <a:off x="1906390" y="2809840"/>
            <a:ext cx="8379220" cy="22626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Has two FIFOs (TX &amp; RX) of size 1024x16</a:t>
            </a:r>
          </a:p>
          <a:p>
            <a:pPr marL="285750" indent="-285750">
              <a:lnSpc>
                <a:spcPct val="150000"/>
              </a:lnSpc>
              <a:buFont typeface="Arial" panose="020B0604020202020204" pitchFamily="34" charset="0"/>
              <a:buChar char="•"/>
            </a:pPr>
            <a:r>
              <a:rPr lang="en-US" sz="1600" dirty="0"/>
              <a:t>Each set of data is 64 bits long so it takes up four slots in each FIFO</a:t>
            </a:r>
          </a:p>
          <a:p>
            <a:pPr marL="285750" indent="-285750">
              <a:lnSpc>
                <a:spcPct val="150000"/>
              </a:lnSpc>
              <a:buFont typeface="Arial" panose="020B0604020202020204" pitchFamily="34" charset="0"/>
              <a:buChar char="•"/>
            </a:pPr>
            <a:r>
              <a:rPr lang="en-US" sz="1600" dirty="0"/>
              <a:t>The number of items in the FIFO determines the number of ”tick tocks”</a:t>
            </a:r>
          </a:p>
          <a:p>
            <a:pPr marL="285750" indent="-285750">
              <a:lnSpc>
                <a:spcPct val="150000"/>
              </a:lnSpc>
              <a:buFont typeface="Arial" panose="020B0604020202020204" pitchFamily="34" charset="0"/>
              <a:buChar char="•"/>
            </a:pPr>
            <a:r>
              <a:rPr lang="en-US" sz="1600" dirty="0"/>
              <a:t>For each entry in the TX FIFO, expect its response from the RX FIFO</a:t>
            </a:r>
          </a:p>
          <a:p>
            <a:pPr marL="285750" indent="-285750">
              <a:lnSpc>
                <a:spcPct val="150000"/>
              </a:lnSpc>
              <a:buFont typeface="Arial" panose="020B0604020202020204" pitchFamily="34" charset="0"/>
              <a:buChar char="•"/>
            </a:pPr>
            <a:r>
              <a:rPr lang="en-US" sz="1600" dirty="0"/>
              <a:t>Data read from the USB driver is in little-endian format (split into byte chucks, read from rightmost chunk)</a:t>
            </a:r>
          </a:p>
        </p:txBody>
      </p:sp>
      <p:pic>
        <p:nvPicPr>
          <p:cNvPr id="20" name="Picture 19">
            <a:extLst>
              <a:ext uri="{FF2B5EF4-FFF2-40B4-BE49-F238E27FC236}">
                <a16:creationId xmlns:a16="http://schemas.microsoft.com/office/drawing/2014/main" id="{029B1D6E-C5E3-D51E-0934-C5033AAE9FEC}"/>
              </a:ext>
            </a:extLst>
          </p:cNvPr>
          <p:cNvPicPr>
            <a:picLocks noChangeAspect="1"/>
          </p:cNvPicPr>
          <p:nvPr/>
        </p:nvPicPr>
        <p:blipFill>
          <a:blip r:embed="rId4"/>
          <a:stretch>
            <a:fillRect/>
          </a:stretch>
        </p:blipFill>
        <p:spPr>
          <a:xfrm>
            <a:off x="8750808" y="383426"/>
            <a:ext cx="2743200" cy="2349500"/>
          </a:xfrm>
          <a:prstGeom prst="rect">
            <a:avLst/>
          </a:prstGeom>
        </p:spPr>
      </p:pic>
      <p:sp>
        <p:nvSpPr>
          <p:cNvPr id="21" name="Rectangle 20">
            <a:extLst>
              <a:ext uri="{FF2B5EF4-FFF2-40B4-BE49-F238E27FC236}">
                <a16:creationId xmlns:a16="http://schemas.microsoft.com/office/drawing/2014/main" id="{47E00E77-9404-492F-3AB3-4B334848A8BC}"/>
              </a:ext>
            </a:extLst>
          </p:cNvPr>
          <p:cNvSpPr/>
          <p:nvPr/>
        </p:nvSpPr>
        <p:spPr>
          <a:xfrm>
            <a:off x="8750808" y="2732926"/>
            <a:ext cx="2743200"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err="1">
                <a:latin typeface="Times New Roman" panose="02020603050405020304" pitchFamily="18" charset="0"/>
                <a:cs typeface="Times New Roman" panose="02020603050405020304" pitchFamily="18" charset="0"/>
              </a:rPr>
              <a:t>VeriComm</a:t>
            </a:r>
            <a:r>
              <a:rPr lang="en-CA" sz="1200" dirty="0">
                <a:latin typeface="Times New Roman" panose="02020603050405020304" pitchFamily="18" charset="0"/>
                <a:cs typeface="Times New Roman" panose="02020603050405020304" pitchFamily="18" charset="0"/>
              </a:rPr>
              <a:t> ports &amp; GPIO </a:t>
            </a:r>
            <a:r>
              <a:rPr lang="en-CA" sz="1200" dirty="0" err="1">
                <a:latin typeface="Times New Roman" panose="02020603050405020304" pitchFamily="18" charset="0"/>
                <a:cs typeface="Times New Roman" panose="02020603050405020304" pitchFamily="18" charset="0"/>
              </a:rPr>
              <a:t>domentation</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343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0D75B-B231-6E0F-4630-DE8686281763}"/>
            </a:ext>
          </a:extLst>
        </p:cNvPr>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0F9030E5-DD3A-8D84-4162-D23FF752A65E}"/>
              </a:ext>
            </a:extLst>
          </p:cNvPr>
          <p:cNvSpPr>
            <a:spLocks noGrp="1"/>
          </p:cNvSpPr>
          <p:nvPr>
            <p:ph type="ftr" sz="quarter" idx="11"/>
          </p:nvPr>
        </p:nvSpPr>
        <p:spPr/>
        <p:txBody>
          <a:bodyPr/>
          <a:lstStyle/>
          <a:p>
            <a:r>
              <a:rPr lang="en-US"/>
              <a:t>FDE Midterm Report</a:t>
            </a:r>
            <a:endParaRPr lang="en-PK" dirty="0"/>
          </a:p>
        </p:txBody>
      </p:sp>
      <p:sp>
        <p:nvSpPr>
          <p:cNvPr id="13" name="Slide Number Placeholder 12">
            <a:extLst>
              <a:ext uri="{FF2B5EF4-FFF2-40B4-BE49-F238E27FC236}">
                <a16:creationId xmlns:a16="http://schemas.microsoft.com/office/drawing/2014/main" id="{216E89A1-E7F9-20DC-39AE-6A7F8F05F260}"/>
              </a:ext>
            </a:extLst>
          </p:cNvPr>
          <p:cNvSpPr>
            <a:spLocks noGrp="1"/>
          </p:cNvSpPr>
          <p:nvPr>
            <p:ph type="sldNum" sz="quarter" idx="12"/>
          </p:nvPr>
        </p:nvSpPr>
        <p:spPr/>
        <p:txBody>
          <a:bodyPr/>
          <a:lstStyle/>
          <a:p>
            <a:fld id="{5BFCF61C-3B18-4C03-8326-CC3B32D710C9}" type="slidenum">
              <a:rPr lang="en-US" smtClean="0"/>
              <a:pPr/>
              <a:t>12</a:t>
            </a:fld>
            <a:endParaRPr lang="en-US"/>
          </a:p>
        </p:txBody>
      </p:sp>
      <p:pic>
        <p:nvPicPr>
          <p:cNvPr id="3" name="Picture 2">
            <a:extLst>
              <a:ext uri="{FF2B5EF4-FFF2-40B4-BE49-F238E27FC236}">
                <a16:creationId xmlns:a16="http://schemas.microsoft.com/office/drawing/2014/main" id="{8286058C-1EB1-BBA1-4FF0-7835D2A2A434}"/>
              </a:ext>
            </a:extLst>
          </p:cNvPr>
          <p:cNvPicPr>
            <a:picLocks noChangeAspect="1"/>
          </p:cNvPicPr>
          <p:nvPr/>
        </p:nvPicPr>
        <p:blipFill>
          <a:blip r:embed="rId3"/>
          <a:stretch>
            <a:fillRect/>
          </a:stretch>
        </p:blipFill>
        <p:spPr>
          <a:xfrm>
            <a:off x="745067" y="2716716"/>
            <a:ext cx="7679266" cy="2208820"/>
          </a:xfrm>
          <a:prstGeom prst="rect">
            <a:avLst/>
          </a:prstGeom>
        </p:spPr>
      </p:pic>
      <p:sp>
        <p:nvSpPr>
          <p:cNvPr id="4" name="TextBox 3">
            <a:extLst>
              <a:ext uri="{FF2B5EF4-FFF2-40B4-BE49-F238E27FC236}">
                <a16:creationId xmlns:a16="http://schemas.microsoft.com/office/drawing/2014/main" id="{311C3D65-FD25-251E-8C46-B1847C7C30B9}"/>
              </a:ext>
            </a:extLst>
          </p:cNvPr>
          <p:cNvSpPr txBox="1"/>
          <p:nvPr/>
        </p:nvSpPr>
        <p:spPr>
          <a:xfrm>
            <a:off x="755904" y="5242560"/>
            <a:ext cx="4532010" cy="369332"/>
          </a:xfrm>
          <a:prstGeom prst="rect">
            <a:avLst/>
          </a:prstGeom>
          <a:noFill/>
        </p:spPr>
        <p:txBody>
          <a:bodyPr wrap="none" rtlCol="0">
            <a:spAutoFit/>
          </a:bodyPr>
          <a:lstStyle/>
          <a:p>
            <a:r>
              <a:rPr lang="en-US" dirty="0">
                <a:hlinkClick r:id="rId4"/>
              </a:rPr>
              <a:t>https://github.com/0xtaruhi/ufde-next/pull/4</a:t>
            </a:r>
            <a:endParaRPr lang="en-US" dirty="0"/>
          </a:p>
        </p:txBody>
      </p:sp>
      <p:sp>
        <p:nvSpPr>
          <p:cNvPr id="7" name="Title 1">
            <a:extLst>
              <a:ext uri="{FF2B5EF4-FFF2-40B4-BE49-F238E27FC236}">
                <a16:creationId xmlns:a16="http://schemas.microsoft.com/office/drawing/2014/main" id="{2F5A842D-8C3C-32D0-6419-05E8D43D9948}"/>
              </a:ext>
            </a:extLst>
          </p:cNvPr>
          <p:cNvSpPr txBox="1">
            <a:spLocks/>
          </p:cNvSpPr>
          <p:nvPr/>
        </p:nvSpPr>
        <p:spPr>
          <a:xfrm>
            <a:off x="755904" y="1615440"/>
            <a:ext cx="10515600" cy="575321"/>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5000" kern="1200" cap="all" baseline="0">
                <a:solidFill>
                  <a:schemeClr val="tx2"/>
                </a:solidFill>
                <a:latin typeface="+mj-lt"/>
                <a:ea typeface="+mj-ea"/>
                <a:cs typeface="+mj-cs"/>
              </a:defRPr>
            </a:lvl1pPr>
          </a:lstStyle>
          <a:p>
            <a:r>
              <a:rPr lang="en-US" dirty="0"/>
              <a:t>SMIMS VLFD Driver in Rust</a:t>
            </a:r>
          </a:p>
        </p:txBody>
      </p:sp>
      <p:pic>
        <p:nvPicPr>
          <p:cNvPr id="8" name="Picture 7">
            <a:extLst>
              <a:ext uri="{FF2B5EF4-FFF2-40B4-BE49-F238E27FC236}">
                <a16:creationId xmlns:a16="http://schemas.microsoft.com/office/drawing/2014/main" id="{91416290-785A-0668-0BC4-F5D88BC45932}"/>
              </a:ext>
            </a:extLst>
          </p:cNvPr>
          <p:cNvPicPr>
            <a:picLocks noChangeAspect="1"/>
          </p:cNvPicPr>
          <p:nvPr/>
        </p:nvPicPr>
        <p:blipFill>
          <a:blip r:embed="rId5"/>
          <a:stretch>
            <a:fillRect/>
          </a:stretch>
        </p:blipFill>
        <p:spPr>
          <a:xfrm>
            <a:off x="8657336" y="2716716"/>
            <a:ext cx="3138424" cy="1005327"/>
          </a:xfrm>
          <a:prstGeom prst="rect">
            <a:avLst/>
          </a:prstGeom>
        </p:spPr>
      </p:pic>
      <p:sp>
        <p:nvSpPr>
          <p:cNvPr id="9" name="Text Placeholder 9">
            <a:extLst>
              <a:ext uri="{FF2B5EF4-FFF2-40B4-BE49-F238E27FC236}">
                <a16:creationId xmlns:a16="http://schemas.microsoft.com/office/drawing/2014/main" id="{DE85DDF8-AABB-3522-4B02-A8B691AD0539}"/>
              </a:ext>
            </a:extLst>
          </p:cNvPr>
          <p:cNvSpPr txBox="1">
            <a:spLocks/>
          </p:cNvSpPr>
          <p:nvPr/>
        </p:nvSpPr>
        <p:spPr>
          <a:xfrm>
            <a:off x="8657336" y="4100978"/>
            <a:ext cx="3049355" cy="4480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noProof="1">
                <a:latin typeface="Arial" panose="020B0604020202020204" pitchFamily="34" charset="0"/>
                <a:cs typeface="Arial" panose="020B0604020202020204" pitchFamily="34" charset="0"/>
                <a:hlinkClick r:id="rId6"/>
              </a:rPr>
              <a:t>https://github.com/jwwang2003/vlfd-rs</a:t>
            </a:r>
            <a:endParaRPr lang="en-US" sz="1600" noProof="1">
              <a:latin typeface="Arial" panose="020B0604020202020204" pitchFamily="34" charset="0"/>
              <a:cs typeface="Arial" panose="020B0604020202020204" pitchFamily="34" charset="0"/>
            </a:endParaRPr>
          </a:p>
        </p:txBody>
      </p:sp>
      <p:pic>
        <p:nvPicPr>
          <p:cNvPr id="3074" name="Picture 2" descr="Download Rust Logo in SVG Vector or PNG File Format - Logo.wine">
            <a:extLst>
              <a:ext uri="{FF2B5EF4-FFF2-40B4-BE49-F238E27FC236}">
                <a16:creationId xmlns:a16="http://schemas.microsoft.com/office/drawing/2014/main" id="{4A03ECEB-F379-39A1-6CFD-39711E9212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74981" y="751091"/>
            <a:ext cx="2593046" cy="172869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tting Started with the Rust Programming Language - NetworkStatic | Brent  Salisbury's Blog">
            <a:extLst>
              <a:ext uri="{FF2B5EF4-FFF2-40B4-BE49-F238E27FC236}">
                <a16:creationId xmlns:a16="http://schemas.microsoft.com/office/drawing/2014/main" id="{37179A8F-B8DE-D55A-6661-5D15B0E9E6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7336" y="5076278"/>
            <a:ext cx="3356324" cy="11817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984D437-32B2-D7C3-AFA8-CCAE21C613C3}"/>
              </a:ext>
            </a:extLst>
          </p:cNvPr>
          <p:cNvSpPr/>
          <p:nvPr/>
        </p:nvSpPr>
        <p:spPr>
          <a:xfrm>
            <a:off x="745067" y="4925536"/>
            <a:ext cx="7679266"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UFDE PR for </a:t>
            </a:r>
            <a:r>
              <a:rPr lang="en-US" sz="1200" dirty="0" err="1">
                <a:latin typeface="Times New Roman" panose="02020603050405020304" pitchFamily="18" charset="0"/>
                <a:cs typeface="Times New Roman" panose="02020603050405020304" pitchFamily="18" charset="0"/>
              </a:rPr>
              <a:t>VeriComm</a:t>
            </a:r>
            <a:r>
              <a:rPr lang="en-US" sz="1200" dirty="0">
                <a:latin typeface="Times New Roman" panose="02020603050405020304" pitchFamily="18" charset="0"/>
                <a:cs typeface="Times New Roman" panose="02020603050405020304" pitchFamily="18" charset="0"/>
              </a:rPr>
              <a:t> API</a:t>
            </a:r>
          </a:p>
        </p:txBody>
      </p:sp>
      <p:sp>
        <p:nvSpPr>
          <p:cNvPr id="5" name="Rectangle 4">
            <a:extLst>
              <a:ext uri="{FF2B5EF4-FFF2-40B4-BE49-F238E27FC236}">
                <a16:creationId xmlns:a16="http://schemas.microsoft.com/office/drawing/2014/main" id="{6A66F225-6216-5C92-D0C3-7197A72E1789}"/>
              </a:ext>
            </a:extLst>
          </p:cNvPr>
          <p:cNvSpPr/>
          <p:nvPr/>
        </p:nvSpPr>
        <p:spPr>
          <a:xfrm>
            <a:off x="8657336" y="3722043"/>
            <a:ext cx="3138424"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GitHub repo for VLFD driver</a:t>
            </a:r>
          </a:p>
        </p:txBody>
      </p:sp>
    </p:spTree>
    <p:extLst>
      <p:ext uri="{BB962C8B-B14F-4D97-AF65-F5344CB8AC3E}">
        <p14:creationId xmlns:p14="http://schemas.microsoft.com/office/powerpoint/2010/main" val="1945350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8A0E1D-29F0-B20C-20A7-70B31B9B38D0}"/>
              </a:ext>
            </a:extLst>
          </p:cNvPr>
          <p:cNvSpPr>
            <a:spLocks noGrp="1"/>
          </p:cNvSpPr>
          <p:nvPr>
            <p:ph type="ftr" sz="quarter" idx="11"/>
          </p:nvPr>
        </p:nvSpPr>
        <p:spPr/>
        <p:txBody>
          <a:bodyPr/>
          <a:lstStyle/>
          <a:p>
            <a:r>
              <a:rPr lang="en-US" dirty="0"/>
              <a:t>FDE Midterm Report</a:t>
            </a:r>
          </a:p>
        </p:txBody>
      </p:sp>
      <p:sp>
        <p:nvSpPr>
          <p:cNvPr id="3" name="Slide Number Placeholder 2">
            <a:extLst>
              <a:ext uri="{FF2B5EF4-FFF2-40B4-BE49-F238E27FC236}">
                <a16:creationId xmlns:a16="http://schemas.microsoft.com/office/drawing/2014/main" id="{438E2EC0-EE4C-EC1C-CC32-3D67653F51DD}"/>
              </a:ext>
            </a:extLst>
          </p:cNvPr>
          <p:cNvSpPr>
            <a:spLocks noGrp="1"/>
          </p:cNvSpPr>
          <p:nvPr>
            <p:ph type="sldNum" sz="quarter" idx="12"/>
          </p:nvPr>
        </p:nvSpPr>
        <p:spPr/>
        <p:txBody>
          <a:bodyPr/>
          <a:lstStyle/>
          <a:p>
            <a:fld id="{5BFCF61C-3B18-4C03-8326-CC3B32D710C9}" type="slidenum">
              <a:rPr lang="en-US" noProof="0" smtClean="0"/>
              <a:pPr/>
              <a:t>13</a:t>
            </a:fld>
            <a:endParaRPr lang="en-US" noProof="0"/>
          </a:p>
        </p:txBody>
      </p:sp>
      <p:sp>
        <p:nvSpPr>
          <p:cNvPr id="4" name="Title 3">
            <a:extLst>
              <a:ext uri="{FF2B5EF4-FFF2-40B4-BE49-F238E27FC236}">
                <a16:creationId xmlns:a16="http://schemas.microsoft.com/office/drawing/2014/main" id="{5517CE56-CAE3-F364-37A0-AE2F23C1F3A4}"/>
              </a:ext>
            </a:extLst>
          </p:cNvPr>
          <p:cNvSpPr>
            <a:spLocks noGrp="1"/>
          </p:cNvSpPr>
          <p:nvPr>
            <p:ph type="title"/>
          </p:nvPr>
        </p:nvSpPr>
        <p:spPr/>
        <p:txBody>
          <a:bodyPr/>
          <a:lstStyle/>
          <a:p>
            <a:r>
              <a:rPr lang="en-US" dirty="0"/>
              <a:t>Features</a:t>
            </a:r>
          </a:p>
        </p:txBody>
      </p:sp>
      <p:pic>
        <p:nvPicPr>
          <p:cNvPr id="9" name="Picture 8">
            <a:extLst>
              <a:ext uri="{FF2B5EF4-FFF2-40B4-BE49-F238E27FC236}">
                <a16:creationId xmlns:a16="http://schemas.microsoft.com/office/drawing/2014/main" id="{4EAB8DEA-DADC-5FAC-F874-59799B882B97}"/>
              </a:ext>
            </a:extLst>
          </p:cNvPr>
          <p:cNvPicPr>
            <a:picLocks noChangeAspect="1"/>
          </p:cNvPicPr>
          <p:nvPr/>
        </p:nvPicPr>
        <p:blipFill>
          <a:blip r:embed="rId3"/>
          <a:stretch>
            <a:fillRect/>
          </a:stretch>
        </p:blipFill>
        <p:spPr>
          <a:xfrm>
            <a:off x="6917425" y="577360"/>
            <a:ext cx="4607063" cy="1643344"/>
          </a:xfrm>
          <a:prstGeom prst="rect">
            <a:avLst/>
          </a:prstGeom>
        </p:spPr>
      </p:pic>
      <p:pic>
        <p:nvPicPr>
          <p:cNvPr id="10" name="Picture 9">
            <a:extLst>
              <a:ext uri="{FF2B5EF4-FFF2-40B4-BE49-F238E27FC236}">
                <a16:creationId xmlns:a16="http://schemas.microsoft.com/office/drawing/2014/main" id="{262A6008-A5A2-DA46-BD2C-6882F38F5170}"/>
              </a:ext>
            </a:extLst>
          </p:cNvPr>
          <p:cNvPicPr>
            <a:picLocks noChangeAspect="1"/>
          </p:cNvPicPr>
          <p:nvPr/>
        </p:nvPicPr>
        <p:blipFill>
          <a:blip r:embed="rId4"/>
          <a:stretch>
            <a:fillRect/>
          </a:stretch>
        </p:blipFill>
        <p:spPr>
          <a:xfrm>
            <a:off x="6917424" y="2549580"/>
            <a:ext cx="4619787" cy="1757062"/>
          </a:xfrm>
          <a:prstGeom prst="rect">
            <a:avLst/>
          </a:prstGeom>
        </p:spPr>
      </p:pic>
      <p:pic>
        <p:nvPicPr>
          <p:cNvPr id="11" name="Picture 10">
            <a:extLst>
              <a:ext uri="{FF2B5EF4-FFF2-40B4-BE49-F238E27FC236}">
                <a16:creationId xmlns:a16="http://schemas.microsoft.com/office/drawing/2014/main" id="{9CAF38C6-0A89-0070-C28B-97CEA6966CE0}"/>
              </a:ext>
            </a:extLst>
          </p:cNvPr>
          <p:cNvPicPr>
            <a:picLocks noChangeAspect="1"/>
          </p:cNvPicPr>
          <p:nvPr/>
        </p:nvPicPr>
        <p:blipFill>
          <a:blip r:embed="rId5"/>
          <a:stretch>
            <a:fillRect/>
          </a:stretch>
        </p:blipFill>
        <p:spPr>
          <a:xfrm>
            <a:off x="216171" y="2733674"/>
            <a:ext cx="3091233" cy="789251"/>
          </a:xfrm>
          <a:prstGeom prst="rect">
            <a:avLst/>
          </a:prstGeom>
        </p:spPr>
      </p:pic>
      <p:pic>
        <p:nvPicPr>
          <p:cNvPr id="12" name="Picture 11">
            <a:extLst>
              <a:ext uri="{FF2B5EF4-FFF2-40B4-BE49-F238E27FC236}">
                <a16:creationId xmlns:a16="http://schemas.microsoft.com/office/drawing/2014/main" id="{E7E17021-5681-3389-412D-1143B68CB863}"/>
              </a:ext>
            </a:extLst>
          </p:cNvPr>
          <p:cNvPicPr>
            <a:picLocks noChangeAspect="1"/>
          </p:cNvPicPr>
          <p:nvPr/>
        </p:nvPicPr>
        <p:blipFill>
          <a:blip r:embed="rId6"/>
          <a:stretch>
            <a:fillRect/>
          </a:stretch>
        </p:blipFill>
        <p:spPr>
          <a:xfrm>
            <a:off x="216171" y="3832099"/>
            <a:ext cx="4308973" cy="2550972"/>
          </a:xfrm>
          <a:prstGeom prst="rect">
            <a:avLst/>
          </a:prstGeom>
        </p:spPr>
      </p:pic>
      <p:sp>
        <p:nvSpPr>
          <p:cNvPr id="14" name="TextBox 13">
            <a:extLst>
              <a:ext uri="{FF2B5EF4-FFF2-40B4-BE49-F238E27FC236}">
                <a16:creationId xmlns:a16="http://schemas.microsoft.com/office/drawing/2014/main" id="{A64F7ABD-C1F9-A332-8311-2222632381D9}"/>
              </a:ext>
            </a:extLst>
          </p:cNvPr>
          <p:cNvSpPr txBox="1"/>
          <p:nvPr/>
        </p:nvSpPr>
        <p:spPr>
          <a:xfrm>
            <a:off x="6917424" y="4664427"/>
            <a:ext cx="1390124" cy="369332"/>
          </a:xfrm>
          <a:prstGeom prst="rect">
            <a:avLst/>
          </a:prstGeom>
          <a:noFill/>
        </p:spPr>
        <p:txBody>
          <a:bodyPr wrap="none" rtlCol="0">
            <a:spAutoFit/>
          </a:bodyPr>
          <a:lstStyle/>
          <a:p>
            <a:r>
              <a:rPr lang="en-US" dirty="0">
                <a:solidFill>
                  <a:schemeClr val="bg1"/>
                </a:solidFill>
              </a:rPr>
              <a:t>and more…</a:t>
            </a:r>
          </a:p>
        </p:txBody>
      </p:sp>
      <p:sp>
        <p:nvSpPr>
          <p:cNvPr id="15" name="Rectangle 14">
            <a:extLst>
              <a:ext uri="{FF2B5EF4-FFF2-40B4-BE49-F238E27FC236}">
                <a16:creationId xmlns:a16="http://schemas.microsoft.com/office/drawing/2014/main" id="{31BEB974-2510-483C-A50D-78ED8A307A06}"/>
              </a:ext>
            </a:extLst>
          </p:cNvPr>
          <p:cNvSpPr/>
          <p:nvPr/>
        </p:nvSpPr>
        <p:spPr>
          <a:xfrm>
            <a:off x="6917424" y="2240406"/>
            <a:ext cx="4607063"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Implementation Check List (</a:t>
            </a:r>
            <a:r>
              <a:rPr lang="en-CA" sz="1200" dirty="0" err="1">
                <a:latin typeface="Times New Roman" panose="02020603050405020304" pitchFamily="18" charset="0"/>
                <a:cs typeface="Times New Roman" panose="02020603050405020304" pitchFamily="18" charset="0"/>
              </a:rPr>
              <a:t>ezIF</a:t>
            </a:r>
            <a:r>
              <a:rPr lang="en-CA" sz="1200" dirty="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0F21EE3D-B971-DB96-FF1B-D0E0E823161C}"/>
              </a:ext>
            </a:extLst>
          </p:cNvPr>
          <p:cNvSpPr/>
          <p:nvPr/>
        </p:nvSpPr>
        <p:spPr>
          <a:xfrm>
            <a:off x="6930148" y="4306642"/>
            <a:ext cx="4607063"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Implementation Check List (Encryption API)</a:t>
            </a:r>
            <a:endParaRPr lang="en-US" sz="1200"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198B57F0-A707-D205-20D5-4EE5A655DDA3}"/>
              </a:ext>
            </a:extLst>
          </p:cNvPr>
          <p:cNvSpPr/>
          <p:nvPr/>
        </p:nvSpPr>
        <p:spPr>
          <a:xfrm>
            <a:off x="216171" y="3522925"/>
            <a:ext cx="3091234"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Implementation Check List (Transfer API)</a:t>
            </a:r>
            <a:endParaRPr lang="en-US" sz="12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A20B6E50-A12E-872F-84EC-0D487FD53690}"/>
              </a:ext>
            </a:extLst>
          </p:cNvPr>
          <p:cNvSpPr/>
          <p:nvPr/>
        </p:nvSpPr>
        <p:spPr>
          <a:xfrm>
            <a:off x="216169" y="6383071"/>
            <a:ext cx="4308973"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Implementation Check List (Command API)</a:t>
            </a:r>
            <a:endParaRPr lang="en-US" sz="12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C4844C05-A299-CB31-EF6E-33776A7C4183}"/>
              </a:ext>
            </a:extLst>
          </p:cNvPr>
          <p:cNvSpPr txBox="1"/>
          <p:nvPr/>
        </p:nvSpPr>
        <p:spPr>
          <a:xfrm>
            <a:off x="5076084" y="5366057"/>
            <a:ext cx="5743880"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Finish implementing LicenceGen &amp; serial functions</a:t>
            </a:r>
          </a:p>
          <a:p>
            <a:pPr marL="285750" indent="-285750">
              <a:buFont typeface="Arial" panose="020B0604020202020204" pitchFamily="34" charset="0"/>
              <a:buChar char="•"/>
            </a:pPr>
            <a:r>
              <a:rPr lang="en-US" dirty="0">
                <a:solidFill>
                  <a:schemeClr val="bg1"/>
                </a:solidFill>
              </a:rPr>
              <a:t>Device context (API natively support multi-device)</a:t>
            </a:r>
          </a:p>
          <a:p>
            <a:pPr marL="285750" indent="-285750">
              <a:buFont typeface="Arial" panose="020B0604020202020204" pitchFamily="34" charset="0"/>
              <a:buChar char="•"/>
            </a:pPr>
            <a:r>
              <a:rPr lang="en-US" dirty="0">
                <a:solidFill>
                  <a:schemeClr val="bg1"/>
                </a:solidFill>
              </a:rPr>
              <a:t>Handle asynchronous events (device unplug, etc.)</a:t>
            </a:r>
          </a:p>
          <a:p>
            <a:pPr marL="285750" indent="-285750">
              <a:buFont typeface="Arial" panose="020B0604020202020204" pitchFamily="34" charset="0"/>
              <a:buChar char="•"/>
            </a:pPr>
            <a:r>
              <a:rPr lang="en-US" dirty="0">
                <a:solidFill>
                  <a:schemeClr val="bg1"/>
                </a:solidFill>
              </a:rPr>
              <a:t>Handle errors (prevent segmentation faults)</a:t>
            </a:r>
          </a:p>
        </p:txBody>
      </p:sp>
      <p:sp>
        <p:nvSpPr>
          <p:cNvPr id="23" name="Text Placeholder 3">
            <a:extLst>
              <a:ext uri="{FF2B5EF4-FFF2-40B4-BE49-F238E27FC236}">
                <a16:creationId xmlns:a16="http://schemas.microsoft.com/office/drawing/2014/main" id="{8542A743-FFAB-6F6E-7B7B-D253D48BC6CB}"/>
              </a:ext>
            </a:extLst>
          </p:cNvPr>
          <p:cNvSpPr>
            <a:spLocks noGrp="1"/>
          </p:cNvSpPr>
          <p:nvPr>
            <p:ph type="body" sz="quarter" idx="13"/>
          </p:nvPr>
        </p:nvSpPr>
        <p:spPr>
          <a:xfrm>
            <a:off x="4900986" y="4925426"/>
            <a:ext cx="4828032" cy="490538"/>
          </a:xfrm>
        </p:spPr>
        <p:txBody>
          <a:bodyPr/>
          <a:lstStyle/>
          <a:p>
            <a:r>
              <a:rPr lang="en-US" dirty="0"/>
              <a:t>Future Work</a:t>
            </a:r>
            <a:endParaRPr lang="en-PK" dirty="0"/>
          </a:p>
        </p:txBody>
      </p:sp>
    </p:spTree>
    <p:extLst>
      <p:ext uri="{BB962C8B-B14F-4D97-AF65-F5344CB8AC3E}">
        <p14:creationId xmlns:p14="http://schemas.microsoft.com/office/powerpoint/2010/main" val="2380217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AD2F9-E705-C0DD-C837-DBC8F82B5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2D232-D14C-B7CF-B424-3D09E5C1B1B8}"/>
              </a:ext>
            </a:extLst>
          </p:cNvPr>
          <p:cNvSpPr>
            <a:spLocks noGrp="1"/>
          </p:cNvSpPr>
          <p:nvPr>
            <p:ph type="title"/>
          </p:nvPr>
        </p:nvSpPr>
        <p:spPr/>
        <p:txBody>
          <a:bodyPr/>
          <a:lstStyle/>
          <a:p>
            <a:r>
              <a:rPr lang="en-CA" dirty="0"/>
              <a:t>C++ vs Rust VS JS</a:t>
            </a:r>
            <a:endParaRPr lang="en-PK" dirty="0"/>
          </a:p>
        </p:txBody>
      </p:sp>
      <p:sp>
        <p:nvSpPr>
          <p:cNvPr id="12" name="Footer Placeholder 11">
            <a:extLst>
              <a:ext uri="{FF2B5EF4-FFF2-40B4-BE49-F238E27FC236}">
                <a16:creationId xmlns:a16="http://schemas.microsoft.com/office/drawing/2014/main" id="{299F171C-1AF7-7A75-B8F4-6959D47DB929}"/>
              </a:ext>
            </a:extLst>
          </p:cNvPr>
          <p:cNvSpPr>
            <a:spLocks noGrp="1"/>
          </p:cNvSpPr>
          <p:nvPr>
            <p:ph type="ftr" sz="quarter" idx="11"/>
          </p:nvPr>
        </p:nvSpPr>
        <p:spPr/>
        <p:txBody>
          <a:bodyPr/>
          <a:lstStyle/>
          <a:p>
            <a:r>
              <a:rPr lang="en-US"/>
              <a:t>FDE Midterm Report</a:t>
            </a:r>
            <a:endParaRPr lang="en-PK"/>
          </a:p>
        </p:txBody>
      </p:sp>
      <p:sp>
        <p:nvSpPr>
          <p:cNvPr id="13" name="Slide Number Placeholder 12">
            <a:extLst>
              <a:ext uri="{FF2B5EF4-FFF2-40B4-BE49-F238E27FC236}">
                <a16:creationId xmlns:a16="http://schemas.microsoft.com/office/drawing/2014/main" id="{C2DE79BE-2779-FD56-9E71-869620422264}"/>
              </a:ext>
            </a:extLst>
          </p:cNvPr>
          <p:cNvSpPr>
            <a:spLocks noGrp="1"/>
          </p:cNvSpPr>
          <p:nvPr>
            <p:ph type="sldNum" sz="quarter" idx="12"/>
          </p:nvPr>
        </p:nvSpPr>
        <p:spPr/>
        <p:txBody>
          <a:bodyPr/>
          <a:lstStyle/>
          <a:p>
            <a:fld id="{5BFCF61C-3B18-4C03-8326-CC3B32D710C9}" type="slidenum">
              <a:rPr lang="en-US" smtClean="0"/>
              <a:t>14</a:t>
            </a:fld>
            <a:endParaRPr lang="en-US"/>
          </a:p>
        </p:txBody>
      </p:sp>
      <p:graphicFrame>
        <p:nvGraphicFramePr>
          <p:cNvPr id="27" name="Table 26">
            <a:extLst>
              <a:ext uri="{FF2B5EF4-FFF2-40B4-BE49-F238E27FC236}">
                <a16:creationId xmlns:a16="http://schemas.microsoft.com/office/drawing/2014/main" id="{A560E499-B891-E45F-EF8B-4E6E6D558538}"/>
              </a:ext>
            </a:extLst>
          </p:cNvPr>
          <p:cNvGraphicFramePr>
            <a:graphicFrameLocks noGrp="1"/>
          </p:cNvGraphicFramePr>
          <p:nvPr>
            <p:extLst>
              <p:ext uri="{D42A27DB-BD31-4B8C-83A1-F6EECF244321}">
                <p14:modId xmlns:p14="http://schemas.microsoft.com/office/powerpoint/2010/main" val="3167603235"/>
              </p:ext>
            </p:extLst>
          </p:nvPr>
        </p:nvGraphicFramePr>
        <p:xfrm>
          <a:off x="953142" y="2662704"/>
          <a:ext cx="10285716" cy="4056338"/>
        </p:xfrm>
        <a:graphic>
          <a:graphicData uri="http://schemas.openxmlformats.org/drawingml/2006/table">
            <a:tbl>
              <a:tblPr>
                <a:effectLst>
                  <a:outerShdw blurRad="50800" dist="38100" dir="2700000" algn="tl" rotWithShape="0">
                    <a:prstClr val="black">
                      <a:alpha val="40000"/>
                    </a:prstClr>
                  </a:outerShdw>
                </a:effectLst>
                <a:tableStyleId>{306799F8-075E-4A3A-A7F6-7FBC6576F1A4}</a:tableStyleId>
              </a:tblPr>
              <a:tblGrid>
                <a:gridCol w="2571429">
                  <a:extLst>
                    <a:ext uri="{9D8B030D-6E8A-4147-A177-3AD203B41FA5}">
                      <a16:colId xmlns:a16="http://schemas.microsoft.com/office/drawing/2014/main" val="3613541267"/>
                    </a:ext>
                  </a:extLst>
                </a:gridCol>
                <a:gridCol w="2571429">
                  <a:extLst>
                    <a:ext uri="{9D8B030D-6E8A-4147-A177-3AD203B41FA5}">
                      <a16:colId xmlns:a16="http://schemas.microsoft.com/office/drawing/2014/main" val="3043762378"/>
                    </a:ext>
                  </a:extLst>
                </a:gridCol>
                <a:gridCol w="2571429">
                  <a:extLst>
                    <a:ext uri="{9D8B030D-6E8A-4147-A177-3AD203B41FA5}">
                      <a16:colId xmlns:a16="http://schemas.microsoft.com/office/drawing/2014/main" val="3419519678"/>
                    </a:ext>
                  </a:extLst>
                </a:gridCol>
                <a:gridCol w="2571429">
                  <a:extLst>
                    <a:ext uri="{9D8B030D-6E8A-4147-A177-3AD203B41FA5}">
                      <a16:colId xmlns:a16="http://schemas.microsoft.com/office/drawing/2014/main" val="458437684"/>
                    </a:ext>
                  </a:extLst>
                </a:gridCol>
              </a:tblGrid>
              <a:tr h="368758">
                <a:tc>
                  <a:txBody>
                    <a:bodyPr/>
                    <a:lstStyle/>
                    <a:p>
                      <a:r>
                        <a:rPr lang="en-CA" sz="1100" b="1" dirty="0"/>
                        <a:t>Aspect</a:t>
                      </a:r>
                      <a:endParaRPr lang="en-CA" sz="1100" dirty="0"/>
                    </a:p>
                  </a:txBody>
                  <a:tcPr marL="56511" marR="56511" marT="28255" marB="28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100" b="1" dirty="0"/>
                        <a:t>C++</a:t>
                      </a:r>
                      <a:endParaRPr lang="en-CA" sz="1100" dirty="0"/>
                    </a:p>
                  </a:txBody>
                  <a:tcPr marL="56511" marR="56511" marT="28255" marB="2825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100" b="1"/>
                        <a:t>Rust</a:t>
                      </a:r>
                      <a:endParaRPr lang="en-CA" sz="1100"/>
                    </a:p>
                  </a:txBody>
                  <a:tcPr marL="56511" marR="56511" marT="28255" marB="28255"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100" b="1" dirty="0"/>
                        <a:t>JavaScript (TypeScript)</a:t>
                      </a:r>
                      <a:endParaRPr lang="en-CA" sz="1100" dirty="0"/>
                    </a:p>
                  </a:txBody>
                  <a:tcPr marL="56511" marR="56511" marT="28255" marB="2825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700761"/>
                  </a:ext>
                </a:extLst>
              </a:tr>
              <a:tr h="368758">
                <a:tc>
                  <a:txBody>
                    <a:bodyPr/>
                    <a:lstStyle/>
                    <a:p>
                      <a:r>
                        <a:rPr lang="en-CA" sz="1100" b="1" dirty="0"/>
                        <a:t>Type</a:t>
                      </a:r>
                      <a:endParaRPr lang="en-CA" sz="1100" dirty="0"/>
                    </a:p>
                  </a:txBody>
                  <a:tcPr marL="56511" marR="56511" marT="28255" marB="28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sz="1100"/>
                        <a:t>Compiled, OOP</a:t>
                      </a:r>
                    </a:p>
                  </a:txBody>
                  <a:tcPr marL="56511" marR="56511" marT="28255" marB="2825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CA" sz="1100" dirty="0"/>
                        <a:t>Compiled, Systems</a:t>
                      </a:r>
                    </a:p>
                  </a:txBody>
                  <a:tcPr marL="56511" marR="56511" marT="28255" marB="28255" anchor="ctr">
                    <a:lnT w="12700" cap="flat" cmpd="sng" algn="ctr">
                      <a:solidFill>
                        <a:schemeClr val="tx1"/>
                      </a:solidFill>
                      <a:prstDash val="solid"/>
                      <a:round/>
                      <a:headEnd type="none" w="med" len="med"/>
                      <a:tailEnd type="none" w="med" len="med"/>
                    </a:lnT>
                  </a:tcPr>
                </a:tc>
                <a:tc>
                  <a:txBody>
                    <a:bodyPr/>
                    <a:lstStyle/>
                    <a:p>
                      <a:r>
                        <a:rPr lang="en-CA" sz="1100"/>
                        <a:t>Interpreted/Compiled, Dynamic</a:t>
                      </a:r>
                    </a:p>
                  </a:txBody>
                  <a:tcPr marL="56511" marR="56511" marT="28255" marB="2825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42559618"/>
                  </a:ext>
                </a:extLst>
              </a:tr>
              <a:tr h="368758">
                <a:tc>
                  <a:txBody>
                    <a:bodyPr/>
                    <a:lstStyle/>
                    <a:p>
                      <a:r>
                        <a:rPr lang="en-CA" sz="1100" b="1" dirty="0"/>
                        <a:t>Memory Management</a:t>
                      </a:r>
                      <a:endParaRPr lang="en-CA" sz="1100" dirty="0"/>
                    </a:p>
                  </a:txBody>
                  <a:tcPr marL="56511" marR="56511" marT="28255" marB="28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CA" sz="1100" dirty="0"/>
                        <a:t>Manual (pointers)</a:t>
                      </a:r>
                    </a:p>
                  </a:txBody>
                  <a:tcPr marL="56511" marR="56511" marT="28255" marB="28255" anchor="ctr">
                    <a:lnL w="12700" cap="flat" cmpd="sng" algn="ctr">
                      <a:solidFill>
                        <a:schemeClr val="tx1"/>
                      </a:solidFill>
                      <a:prstDash val="solid"/>
                      <a:round/>
                      <a:headEnd type="none" w="med" len="med"/>
                      <a:tailEnd type="none" w="med" len="med"/>
                    </a:lnL>
                  </a:tcPr>
                </a:tc>
                <a:tc>
                  <a:txBody>
                    <a:bodyPr/>
                    <a:lstStyle/>
                    <a:p>
                      <a:r>
                        <a:rPr lang="en-CA" sz="1100" dirty="0"/>
                        <a:t>Ownership model, no GC</a:t>
                      </a:r>
                    </a:p>
                  </a:txBody>
                  <a:tcPr marL="56511" marR="56511" marT="28255" marB="28255" anchor="ctr"/>
                </a:tc>
                <a:tc>
                  <a:txBody>
                    <a:bodyPr/>
                    <a:lstStyle/>
                    <a:p>
                      <a:r>
                        <a:rPr lang="en-CA" sz="1100"/>
                        <a:t>Automatic Garbage Collection</a:t>
                      </a:r>
                    </a:p>
                  </a:txBody>
                  <a:tcPr marL="56511" marR="56511" marT="28255" marB="2825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8073687"/>
                  </a:ext>
                </a:extLst>
              </a:tr>
              <a:tr h="368758">
                <a:tc>
                  <a:txBody>
                    <a:bodyPr/>
                    <a:lstStyle/>
                    <a:p>
                      <a:r>
                        <a:rPr lang="en-CA" sz="1100" b="1" dirty="0"/>
                        <a:t>Performance</a:t>
                      </a:r>
                      <a:endParaRPr lang="en-CA" sz="1100" dirty="0"/>
                    </a:p>
                  </a:txBody>
                  <a:tcPr marL="56511" marR="56511" marT="28255" marB="28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CA" sz="1100"/>
                        <a:t>Very High (system-level)</a:t>
                      </a:r>
                    </a:p>
                  </a:txBody>
                  <a:tcPr marL="56511" marR="56511" marT="28255" marB="28255" anchor="ctr">
                    <a:lnL w="12700" cap="flat" cmpd="sng" algn="ctr">
                      <a:solidFill>
                        <a:schemeClr val="tx1"/>
                      </a:solidFill>
                      <a:prstDash val="solid"/>
                      <a:round/>
                      <a:headEnd type="none" w="med" len="med"/>
                      <a:tailEnd type="none" w="med" len="med"/>
                    </a:lnL>
                  </a:tcPr>
                </a:tc>
                <a:tc>
                  <a:txBody>
                    <a:bodyPr/>
                    <a:lstStyle/>
                    <a:p>
                      <a:r>
                        <a:rPr lang="en-CA" sz="1100" dirty="0"/>
                        <a:t>High (performance, safety)</a:t>
                      </a:r>
                    </a:p>
                  </a:txBody>
                  <a:tcPr marL="56511" marR="56511" marT="28255" marB="28255" anchor="ctr"/>
                </a:tc>
                <a:tc>
                  <a:txBody>
                    <a:bodyPr/>
                    <a:lstStyle/>
                    <a:p>
                      <a:r>
                        <a:rPr lang="en-CA" sz="1100"/>
                        <a:t>Medium (depends on V8 engine)</a:t>
                      </a:r>
                    </a:p>
                  </a:txBody>
                  <a:tcPr marL="56511" marR="56511" marT="28255" marB="2825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83807321"/>
                  </a:ext>
                </a:extLst>
              </a:tr>
              <a:tr h="368758">
                <a:tc>
                  <a:txBody>
                    <a:bodyPr/>
                    <a:lstStyle/>
                    <a:p>
                      <a:r>
                        <a:rPr lang="en-CA" sz="1100" b="1" dirty="0"/>
                        <a:t>Concurrency</a:t>
                      </a:r>
                      <a:endParaRPr lang="en-CA" sz="1100" dirty="0"/>
                    </a:p>
                  </a:txBody>
                  <a:tcPr marL="56511" marR="56511" marT="28255" marB="28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CA" sz="1100"/>
                        <a:t>Manual threads, parallelism</a:t>
                      </a:r>
                    </a:p>
                  </a:txBody>
                  <a:tcPr marL="56511" marR="56511" marT="28255" marB="28255" anchor="ctr">
                    <a:lnL w="12700" cap="flat" cmpd="sng" algn="ctr">
                      <a:solidFill>
                        <a:schemeClr val="tx1"/>
                      </a:solidFill>
                      <a:prstDash val="solid"/>
                      <a:round/>
                      <a:headEnd type="none" w="med" len="med"/>
                      <a:tailEnd type="none" w="med" len="med"/>
                    </a:lnL>
                  </a:tcPr>
                </a:tc>
                <a:tc>
                  <a:txBody>
                    <a:bodyPr/>
                    <a:lstStyle/>
                    <a:p>
                      <a:r>
                        <a:rPr lang="en-CA" sz="1100"/>
                        <a:t>Safe concurrency (async/await)</a:t>
                      </a:r>
                    </a:p>
                  </a:txBody>
                  <a:tcPr marL="56511" marR="56511" marT="28255" marB="28255" anchor="ctr"/>
                </a:tc>
                <a:tc>
                  <a:txBody>
                    <a:bodyPr/>
                    <a:lstStyle/>
                    <a:p>
                      <a:r>
                        <a:rPr lang="en-CA" sz="1100"/>
                        <a:t>Async with event loop</a:t>
                      </a:r>
                    </a:p>
                  </a:txBody>
                  <a:tcPr marL="56511" marR="56511" marT="28255" marB="2825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46444754"/>
                  </a:ext>
                </a:extLst>
              </a:tr>
              <a:tr h="368758">
                <a:tc>
                  <a:txBody>
                    <a:bodyPr/>
                    <a:lstStyle/>
                    <a:p>
                      <a:r>
                        <a:rPr lang="en-CA" sz="1100" b="1" dirty="0"/>
                        <a:t>Ease of Learning</a:t>
                      </a:r>
                      <a:endParaRPr lang="en-CA" sz="1100" dirty="0"/>
                    </a:p>
                  </a:txBody>
                  <a:tcPr marL="56511" marR="56511" marT="28255" marB="28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CA" sz="1100" dirty="0"/>
                        <a:t>Hard</a:t>
                      </a:r>
                    </a:p>
                  </a:txBody>
                  <a:tcPr marL="56511" marR="56511" marT="28255" marB="28255" anchor="ctr">
                    <a:lnL w="12700" cap="flat" cmpd="sng" algn="ctr">
                      <a:solidFill>
                        <a:schemeClr val="tx1"/>
                      </a:solidFill>
                      <a:prstDash val="solid"/>
                      <a:round/>
                      <a:headEnd type="none" w="med" len="med"/>
                      <a:tailEnd type="none" w="med" len="med"/>
                    </a:lnL>
                  </a:tcPr>
                </a:tc>
                <a:tc>
                  <a:txBody>
                    <a:bodyPr/>
                    <a:lstStyle/>
                    <a:p>
                      <a:r>
                        <a:rPr lang="en-CA" sz="1100"/>
                        <a:t>Moderate</a:t>
                      </a:r>
                    </a:p>
                  </a:txBody>
                  <a:tcPr marL="56511" marR="56511" marT="28255" marB="28255" anchor="ctr"/>
                </a:tc>
                <a:tc>
                  <a:txBody>
                    <a:bodyPr/>
                    <a:lstStyle/>
                    <a:p>
                      <a:r>
                        <a:rPr lang="en-CA" sz="1100"/>
                        <a:t>Easy (TypeScript improves JS)</a:t>
                      </a:r>
                    </a:p>
                  </a:txBody>
                  <a:tcPr marL="56511" marR="56511" marT="28255" marB="2825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37886317"/>
                  </a:ext>
                </a:extLst>
              </a:tr>
              <a:tr h="368758">
                <a:tc>
                  <a:txBody>
                    <a:bodyPr/>
                    <a:lstStyle/>
                    <a:p>
                      <a:r>
                        <a:rPr lang="en-CA" sz="1100" b="1" dirty="0"/>
                        <a:t>Tooling</a:t>
                      </a:r>
                      <a:endParaRPr lang="en-CA" sz="1100" dirty="0"/>
                    </a:p>
                  </a:txBody>
                  <a:tcPr marL="56511" marR="56511" marT="28255" marB="28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CA" sz="1100"/>
                        <a:t>Excellent (IDE support)</a:t>
                      </a:r>
                    </a:p>
                  </a:txBody>
                  <a:tcPr marL="56511" marR="56511" marT="28255" marB="28255" anchor="ctr">
                    <a:lnL w="12700" cap="flat" cmpd="sng" algn="ctr">
                      <a:solidFill>
                        <a:schemeClr val="tx1"/>
                      </a:solidFill>
                      <a:prstDash val="solid"/>
                      <a:round/>
                      <a:headEnd type="none" w="med" len="med"/>
                      <a:tailEnd type="none" w="med" len="med"/>
                    </a:lnL>
                  </a:tcPr>
                </a:tc>
                <a:tc>
                  <a:txBody>
                    <a:bodyPr/>
                    <a:lstStyle/>
                    <a:p>
                      <a:r>
                        <a:rPr lang="en-CA" sz="1100"/>
                        <a:t>Excellent (Cargo, rustfmt)</a:t>
                      </a:r>
                    </a:p>
                  </a:txBody>
                  <a:tcPr marL="56511" marR="56511" marT="28255" marB="28255" anchor="ctr"/>
                </a:tc>
                <a:tc>
                  <a:txBody>
                    <a:bodyPr/>
                    <a:lstStyle/>
                    <a:p>
                      <a:r>
                        <a:rPr lang="en-CA" sz="1100"/>
                        <a:t>Excellent (VS Code, NPM)</a:t>
                      </a:r>
                    </a:p>
                  </a:txBody>
                  <a:tcPr marL="56511" marR="56511" marT="28255" marB="2825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38196178"/>
                  </a:ext>
                </a:extLst>
              </a:tr>
              <a:tr h="368758">
                <a:tc>
                  <a:txBody>
                    <a:bodyPr/>
                    <a:lstStyle/>
                    <a:p>
                      <a:r>
                        <a:rPr lang="en-CA" sz="1100" b="1" dirty="0"/>
                        <a:t>Ecosystem</a:t>
                      </a:r>
                      <a:endParaRPr lang="en-CA" sz="1100" dirty="0"/>
                    </a:p>
                  </a:txBody>
                  <a:tcPr marL="56511" marR="56511" marT="28255" marB="28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CA" sz="1100" dirty="0"/>
                        <a:t>Mature</a:t>
                      </a:r>
                    </a:p>
                  </a:txBody>
                  <a:tcPr marL="56511" marR="56511" marT="28255" marB="28255" anchor="ctr">
                    <a:lnL w="12700" cap="flat" cmpd="sng" algn="ctr">
                      <a:solidFill>
                        <a:schemeClr val="tx1"/>
                      </a:solidFill>
                      <a:prstDash val="solid"/>
                      <a:round/>
                      <a:headEnd type="none" w="med" len="med"/>
                      <a:tailEnd type="none" w="med" len="med"/>
                    </a:lnL>
                  </a:tcPr>
                </a:tc>
                <a:tc>
                  <a:txBody>
                    <a:bodyPr/>
                    <a:lstStyle/>
                    <a:p>
                      <a:r>
                        <a:rPr lang="en-CA" sz="1100" dirty="0"/>
                        <a:t>Growing, strong for systems</a:t>
                      </a:r>
                    </a:p>
                  </a:txBody>
                  <a:tcPr marL="56511" marR="56511" marT="28255" marB="28255" anchor="ctr"/>
                </a:tc>
                <a:tc>
                  <a:txBody>
                    <a:bodyPr/>
                    <a:lstStyle/>
                    <a:p>
                      <a:r>
                        <a:rPr lang="en-CA" sz="1100"/>
                        <a:t>Huge (Node.js, NPM)</a:t>
                      </a:r>
                    </a:p>
                  </a:txBody>
                  <a:tcPr marL="56511" marR="56511" marT="28255" marB="2825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15888135"/>
                  </a:ext>
                </a:extLst>
              </a:tr>
              <a:tr h="368758">
                <a:tc>
                  <a:txBody>
                    <a:bodyPr/>
                    <a:lstStyle/>
                    <a:p>
                      <a:r>
                        <a:rPr lang="en-CA" sz="1100" b="1" dirty="0"/>
                        <a:t>Use Case</a:t>
                      </a:r>
                      <a:endParaRPr lang="en-CA" sz="1100" dirty="0"/>
                    </a:p>
                  </a:txBody>
                  <a:tcPr marL="56511" marR="56511" marT="28255" marB="28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CA" sz="1100" dirty="0"/>
                        <a:t>High-performance apps</a:t>
                      </a:r>
                    </a:p>
                  </a:txBody>
                  <a:tcPr marL="56511" marR="56511" marT="28255" marB="28255" anchor="ctr">
                    <a:lnL w="12700" cap="flat" cmpd="sng" algn="ctr">
                      <a:solidFill>
                        <a:schemeClr val="tx1"/>
                      </a:solidFill>
                      <a:prstDash val="solid"/>
                      <a:round/>
                      <a:headEnd type="none" w="med" len="med"/>
                      <a:tailEnd type="none" w="med" len="med"/>
                    </a:lnL>
                  </a:tcPr>
                </a:tc>
                <a:tc>
                  <a:txBody>
                    <a:bodyPr/>
                    <a:lstStyle/>
                    <a:p>
                      <a:r>
                        <a:rPr lang="en-CA" sz="1100" dirty="0"/>
                        <a:t>Systems programming</a:t>
                      </a:r>
                    </a:p>
                  </a:txBody>
                  <a:tcPr marL="56511" marR="56511" marT="28255" marB="28255" anchor="ctr"/>
                </a:tc>
                <a:tc>
                  <a:txBody>
                    <a:bodyPr/>
                    <a:lstStyle/>
                    <a:p>
                      <a:r>
                        <a:rPr lang="en-CA" sz="1100"/>
                        <a:t>Web development, Async I/O</a:t>
                      </a:r>
                    </a:p>
                  </a:txBody>
                  <a:tcPr marL="56511" marR="56511" marT="28255" marB="2825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52164913"/>
                  </a:ext>
                </a:extLst>
              </a:tr>
              <a:tr h="368758">
                <a:tc>
                  <a:txBody>
                    <a:bodyPr/>
                    <a:lstStyle/>
                    <a:p>
                      <a:r>
                        <a:rPr lang="en-CA" sz="1100" b="1" dirty="0"/>
                        <a:t>Integration in Node.js</a:t>
                      </a:r>
                      <a:endParaRPr lang="en-CA" sz="1100" dirty="0"/>
                    </a:p>
                  </a:txBody>
                  <a:tcPr marL="56511" marR="56511" marT="28255" marB="28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CA" sz="1100" dirty="0"/>
                        <a:t>Native Addons (node-gyp)</a:t>
                      </a:r>
                    </a:p>
                  </a:txBody>
                  <a:tcPr marL="56511" marR="56511" marT="28255" marB="28255" anchor="ctr">
                    <a:lnL w="12700" cap="flat" cmpd="sng" algn="ctr">
                      <a:solidFill>
                        <a:schemeClr val="tx1"/>
                      </a:solidFill>
                      <a:prstDash val="solid"/>
                      <a:round/>
                      <a:headEnd type="none" w="med" len="med"/>
                      <a:tailEnd type="none" w="med" len="med"/>
                    </a:lnL>
                  </a:tcPr>
                </a:tc>
                <a:tc>
                  <a:txBody>
                    <a:bodyPr/>
                    <a:lstStyle/>
                    <a:p>
                      <a:r>
                        <a:rPr lang="en-CA" sz="1100" dirty="0"/>
                        <a:t>FFI, </a:t>
                      </a:r>
                      <a:r>
                        <a:rPr lang="en-CA" sz="1100" dirty="0" err="1"/>
                        <a:t>WebAssembly</a:t>
                      </a:r>
                      <a:endParaRPr lang="en-CA" sz="1100" dirty="0"/>
                    </a:p>
                  </a:txBody>
                  <a:tcPr marL="56511" marR="56511" marT="28255" marB="28255" anchor="ctr"/>
                </a:tc>
                <a:tc>
                  <a:txBody>
                    <a:bodyPr/>
                    <a:lstStyle/>
                    <a:p>
                      <a:r>
                        <a:rPr lang="en-CA" sz="1100"/>
                        <a:t>Native, main language for Node.js</a:t>
                      </a:r>
                    </a:p>
                  </a:txBody>
                  <a:tcPr marL="56511" marR="56511" marT="28255" marB="28255"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42771992"/>
                  </a:ext>
                </a:extLst>
              </a:tr>
              <a:tr h="368758">
                <a:tc>
                  <a:txBody>
                    <a:bodyPr/>
                    <a:lstStyle/>
                    <a:p>
                      <a:r>
                        <a:rPr lang="en-CA" sz="1100" b="1" dirty="0"/>
                        <a:t>Asynchronous Support</a:t>
                      </a:r>
                      <a:endParaRPr lang="en-CA" sz="1100" dirty="0"/>
                    </a:p>
                  </a:txBody>
                  <a:tcPr marL="56511" marR="56511" marT="28255" marB="282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CA" sz="1100" dirty="0"/>
                        <a:t>Manual handling (threads)</a:t>
                      </a:r>
                    </a:p>
                  </a:txBody>
                  <a:tcPr marL="56511" marR="56511" marT="28255" marB="28255"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CA" sz="1100" dirty="0"/>
                        <a:t>Advanced async/await</a:t>
                      </a:r>
                    </a:p>
                  </a:txBody>
                  <a:tcPr marL="56511" marR="56511" marT="28255" marB="28255" anchor="ctr">
                    <a:lnB w="12700" cap="flat" cmpd="sng" algn="ctr">
                      <a:solidFill>
                        <a:schemeClr val="tx1"/>
                      </a:solidFill>
                      <a:prstDash val="solid"/>
                      <a:round/>
                      <a:headEnd type="none" w="med" len="med"/>
                      <a:tailEnd type="none" w="med" len="med"/>
                    </a:lnB>
                  </a:tcPr>
                </a:tc>
                <a:tc>
                  <a:txBody>
                    <a:bodyPr/>
                    <a:lstStyle/>
                    <a:p>
                      <a:r>
                        <a:rPr lang="en-CA" sz="1100" dirty="0"/>
                        <a:t>Native async/await, Promises</a:t>
                      </a:r>
                    </a:p>
                  </a:txBody>
                  <a:tcPr marL="56511" marR="56511" marT="28255" marB="28255"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70559"/>
                  </a:ext>
                </a:extLst>
              </a:tr>
            </a:tbl>
          </a:graphicData>
        </a:graphic>
      </p:graphicFrame>
      <p:pic>
        <p:nvPicPr>
          <p:cNvPr id="28" name="Picture 2" descr="Discovering Rust: The Beauty of Programming from a Developer's Perspective  (Part II) | by Aaron 0928 | Medium">
            <a:extLst>
              <a:ext uri="{FF2B5EF4-FFF2-40B4-BE49-F238E27FC236}">
                <a16:creationId xmlns:a16="http://schemas.microsoft.com/office/drawing/2014/main" id="{0572A854-CCB0-8A88-19C0-A23E3FB91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54" y="1958616"/>
            <a:ext cx="1212326" cy="70408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E44BD9FF-80BE-D7EF-EB42-976CEBB138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060" y="946081"/>
            <a:ext cx="1212327" cy="136457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885AE38-4368-83E5-B556-47BB890C14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8964" y="1038476"/>
            <a:ext cx="1179787" cy="117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896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3A30-8E8B-10CD-2994-CF7D2882C6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0D8F9-05D9-0A5B-1D52-8801DD6C386E}"/>
              </a:ext>
            </a:extLst>
          </p:cNvPr>
          <p:cNvSpPr>
            <a:spLocks noGrp="1"/>
          </p:cNvSpPr>
          <p:nvPr>
            <p:ph type="title"/>
          </p:nvPr>
        </p:nvSpPr>
        <p:spPr/>
        <p:txBody>
          <a:bodyPr/>
          <a:lstStyle/>
          <a:p>
            <a:r>
              <a:rPr lang="en-US" dirty="0"/>
              <a:t>FDE-CLI</a:t>
            </a:r>
          </a:p>
        </p:txBody>
      </p:sp>
      <p:sp>
        <p:nvSpPr>
          <p:cNvPr id="12" name="Footer Placeholder 11">
            <a:extLst>
              <a:ext uri="{FF2B5EF4-FFF2-40B4-BE49-F238E27FC236}">
                <a16:creationId xmlns:a16="http://schemas.microsoft.com/office/drawing/2014/main" id="{0DEDA1B0-BBED-AFFB-A74C-A80E7700A718}"/>
              </a:ext>
            </a:extLst>
          </p:cNvPr>
          <p:cNvSpPr>
            <a:spLocks noGrp="1"/>
          </p:cNvSpPr>
          <p:nvPr>
            <p:ph type="ftr" sz="quarter" idx="11"/>
          </p:nvPr>
        </p:nvSpPr>
        <p:spPr/>
        <p:txBody>
          <a:bodyPr/>
          <a:lstStyle/>
          <a:p>
            <a:r>
              <a:rPr lang="en-US"/>
              <a:t>FDE Midterm Report</a:t>
            </a:r>
          </a:p>
        </p:txBody>
      </p:sp>
      <p:sp>
        <p:nvSpPr>
          <p:cNvPr id="13" name="Slide Number Placeholder 12">
            <a:extLst>
              <a:ext uri="{FF2B5EF4-FFF2-40B4-BE49-F238E27FC236}">
                <a16:creationId xmlns:a16="http://schemas.microsoft.com/office/drawing/2014/main" id="{58C3DBE0-E889-11B7-4EE0-CF14EBA64506}"/>
              </a:ext>
            </a:extLst>
          </p:cNvPr>
          <p:cNvSpPr>
            <a:spLocks noGrp="1"/>
          </p:cNvSpPr>
          <p:nvPr>
            <p:ph type="sldNum" sz="quarter" idx="12"/>
          </p:nvPr>
        </p:nvSpPr>
        <p:spPr/>
        <p:txBody>
          <a:bodyPr/>
          <a:lstStyle/>
          <a:p>
            <a:fld id="{5BFCF61C-3B18-4C03-8326-CC3B32D710C9}" type="slidenum">
              <a:rPr lang="en-US" smtClean="0"/>
              <a:pPr/>
              <a:t>15</a:t>
            </a:fld>
            <a:endParaRPr lang="en-US"/>
          </a:p>
        </p:txBody>
      </p:sp>
      <p:sp>
        <p:nvSpPr>
          <p:cNvPr id="3" name="Text Placeholder 2">
            <a:extLst>
              <a:ext uri="{FF2B5EF4-FFF2-40B4-BE49-F238E27FC236}">
                <a16:creationId xmlns:a16="http://schemas.microsoft.com/office/drawing/2014/main" id="{BF51D610-F5BB-1362-A8DF-54E5F9BD7CCD}"/>
              </a:ext>
            </a:extLst>
          </p:cNvPr>
          <p:cNvSpPr>
            <a:spLocks noGrp="1"/>
          </p:cNvSpPr>
          <p:nvPr>
            <p:ph type="body" sz="quarter" idx="13"/>
          </p:nvPr>
        </p:nvSpPr>
        <p:spPr/>
        <p:txBody>
          <a:bodyPr/>
          <a:lstStyle/>
          <a:p>
            <a:r>
              <a:rPr lang="en-US" dirty="0"/>
              <a:t>Features</a:t>
            </a:r>
          </a:p>
        </p:txBody>
      </p:sp>
      <p:sp>
        <p:nvSpPr>
          <p:cNvPr id="5" name="Text Placeholder 4">
            <a:extLst>
              <a:ext uri="{FF2B5EF4-FFF2-40B4-BE49-F238E27FC236}">
                <a16:creationId xmlns:a16="http://schemas.microsoft.com/office/drawing/2014/main" id="{6306447C-632C-C6D3-0E60-7E47DA92F47E}"/>
              </a:ext>
            </a:extLst>
          </p:cNvPr>
          <p:cNvSpPr>
            <a:spLocks noGrp="1"/>
          </p:cNvSpPr>
          <p:nvPr>
            <p:ph type="body" sz="quarter" idx="15"/>
          </p:nvPr>
        </p:nvSpPr>
        <p:spPr>
          <a:xfrm>
            <a:off x="365759" y="3401568"/>
            <a:ext cx="6890173" cy="2567432"/>
          </a:xfrm>
        </p:spPr>
        <p:txBody>
          <a:bodyPr/>
          <a:lstStyle/>
          <a:p>
            <a:r>
              <a:rPr lang="en-US" dirty="0"/>
              <a:t>Aims to offer a “GDB like” debugging experience</a:t>
            </a:r>
          </a:p>
          <a:p>
            <a:r>
              <a:rPr lang="en-US" dirty="0"/>
              <a:t>Manage multiple FDE boards</a:t>
            </a:r>
          </a:p>
          <a:p>
            <a:r>
              <a:rPr lang="en-US" dirty="0"/>
              <a:t>Debug SMIMS engine</a:t>
            </a:r>
          </a:p>
          <a:p>
            <a:r>
              <a:rPr lang="en-US" dirty="0"/>
              <a:t>Manage project files</a:t>
            </a:r>
          </a:p>
          <a:p>
            <a:r>
              <a:rPr lang="en-US" dirty="0"/>
              <a:t>Downloading bitstream &amp; fine grain control over SMIMS engine FIFO</a:t>
            </a:r>
          </a:p>
          <a:p>
            <a:r>
              <a:rPr lang="en-US" dirty="0"/>
              <a:t>Almost everything Rabbit has to offer, except virtual components &amp; GUI</a:t>
            </a:r>
          </a:p>
        </p:txBody>
      </p:sp>
      <p:pic>
        <p:nvPicPr>
          <p:cNvPr id="9" name="Picture 8">
            <a:extLst>
              <a:ext uri="{FF2B5EF4-FFF2-40B4-BE49-F238E27FC236}">
                <a16:creationId xmlns:a16="http://schemas.microsoft.com/office/drawing/2014/main" id="{38EF6C7B-D482-31BD-9AA7-9721A0AE8132}"/>
              </a:ext>
            </a:extLst>
          </p:cNvPr>
          <p:cNvPicPr>
            <a:picLocks noChangeAspect="1"/>
          </p:cNvPicPr>
          <p:nvPr/>
        </p:nvPicPr>
        <p:blipFill>
          <a:blip r:embed="rId3"/>
          <a:stretch>
            <a:fillRect/>
          </a:stretch>
        </p:blipFill>
        <p:spPr>
          <a:xfrm>
            <a:off x="5760720" y="2648273"/>
            <a:ext cx="6290498" cy="1628129"/>
          </a:xfrm>
          <a:prstGeom prst="rect">
            <a:avLst/>
          </a:prstGeom>
        </p:spPr>
      </p:pic>
      <p:pic>
        <p:nvPicPr>
          <p:cNvPr id="4098" name="Picture 2" descr="Discovering Rust: The Beauty of Programming from a Developer's Perspective  (Part II) | by Aaron 0928 | Medium">
            <a:extLst>
              <a:ext uri="{FF2B5EF4-FFF2-40B4-BE49-F238E27FC236}">
                <a16:creationId xmlns:a16="http://schemas.microsoft.com/office/drawing/2014/main" id="{0EB23A0E-5D92-B5F3-7641-3D00C8032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5051" y="4634347"/>
            <a:ext cx="2619306" cy="1521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8DFA19D-CF0D-919D-CC3C-51CA241DBB58}"/>
              </a:ext>
            </a:extLst>
          </p:cNvPr>
          <p:cNvSpPr/>
          <p:nvPr/>
        </p:nvSpPr>
        <p:spPr>
          <a:xfrm>
            <a:off x="5760720" y="4276402"/>
            <a:ext cx="6290498"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Screenshot of FDE-CLI</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483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119EC-41EC-06E5-1ACE-4ADFE9D51EB6}"/>
            </a:ext>
          </a:extLst>
        </p:cNvPr>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03512E7F-4C03-D188-E421-A4F14D387CF0}"/>
              </a:ext>
            </a:extLst>
          </p:cNvPr>
          <p:cNvSpPr>
            <a:spLocks noGrp="1"/>
          </p:cNvSpPr>
          <p:nvPr>
            <p:ph type="ftr" sz="quarter" idx="11"/>
          </p:nvPr>
        </p:nvSpPr>
        <p:spPr/>
        <p:txBody>
          <a:bodyPr/>
          <a:lstStyle/>
          <a:p>
            <a:r>
              <a:rPr lang="en-US"/>
              <a:t>FDE Midterm Report</a:t>
            </a:r>
            <a:endParaRPr lang="en-PK" dirty="0"/>
          </a:p>
        </p:txBody>
      </p:sp>
      <p:sp>
        <p:nvSpPr>
          <p:cNvPr id="3" name="Text Placeholder 2">
            <a:extLst>
              <a:ext uri="{FF2B5EF4-FFF2-40B4-BE49-F238E27FC236}">
                <a16:creationId xmlns:a16="http://schemas.microsoft.com/office/drawing/2014/main" id="{EDDE81A7-CF52-5DF2-ACE7-8789BA5C6839}"/>
              </a:ext>
            </a:extLst>
          </p:cNvPr>
          <p:cNvSpPr>
            <a:spLocks noGrp="1"/>
          </p:cNvSpPr>
          <p:nvPr>
            <p:ph type="body" sz="quarter" idx="13"/>
          </p:nvPr>
        </p:nvSpPr>
        <p:spPr/>
        <p:txBody>
          <a:bodyPr/>
          <a:lstStyle/>
          <a:p>
            <a:r>
              <a:rPr lang="en-US" dirty="0"/>
              <a:t>Limitations of Rabbit</a:t>
            </a:r>
          </a:p>
        </p:txBody>
      </p:sp>
      <p:sp>
        <p:nvSpPr>
          <p:cNvPr id="12" name="Text Placeholder 11">
            <a:extLst>
              <a:ext uri="{FF2B5EF4-FFF2-40B4-BE49-F238E27FC236}">
                <a16:creationId xmlns:a16="http://schemas.microsoft.com/office/drawing/2014/main" id="{B0BCB977-82D3-4728-2F7F-D3D0A8EB1B97}"/>
              </a:ext>
            </a:extLst>
          </p:cNvPr>
          <p:cNvSpPr>
            <a:spLocks noGrp="1"/>
          </p:cNvSpPr>
          <p:nvPr>
            <p:ph type="body" sz="quarter" idx="15"/>
          </p:nvPr>
        </p:nvSpPr>
        <p:spPr>
          <a:xfrm>
            <a:off x="365760" y="1792224"/>
            <a:ext cx="4289844" cy="1682750"/>
          </a:xfrm>
        </p:spPr>
        <p:txBody>
          <a:bodyPr/>
          <a:lstStyle/>
          <a:p>
            <a:r>
              <a:rPr lang="en-US" dirty="0"/>
              <a:t>Poor cross-platform compatibility</a:t>
            </a:r>
          </a:p>
          <a:p>
            <a:r>
              <a:rPr lang="en-US" dirty="0"/>
              <a:t>Virtual components on Rabbit are limited</a:t>
            </a:r>
          </a:p>
          <a:p>
            <a:r>
              <a:rPr lang="en-US" dirty="0"/>
              <a:t>No “fine-grain” control over IO on Rabbit</a:t>
            </a:r>
          </a:p>
          <a:p>
            <a:r>
              <a:rPr lang="en-US" dirty="0"/>
              <a:t>Not scriptable</a:t>
            </a:r>
          </a:p>
        </p:txBody>
      </p:sp>
      <p:sp>
        <p:nvSpPr>
          <p:cNvPr id="11" name="Text Placeholder 10">
            <a:extLst>
              <a:ext uri="{FF2B5EF4-FFF2-40B4-BE49-F238E27FC236}">
                <a16:creationId xmlns:a16="http://schemas.microsoft.com/office/drawing/2014/main" id="{DCE02998-AFF0-6D7D-AF26-642F234A788F}"/>
              </a:ext>
            </a:extLst>
          </p:cNvPr>
          <p:cNvSpPr>
            <a:spLocks noGrp="1"/>
          </p:cNvSpPr>
          <p:nvPr>
            <p:ph type="body" sz="quarter" idx="14"/>
          </p:nvPr>
        </p:nvSpPr>
        <p:spPr/>
        <p:txBody>
          <a:bodyPr/>
          <a:lstStyle/>
          <a:p>
            <a:r>
              <a:rPr lang="en-US" dirty="0"/>
              <a:t>What FDE-CLI offers?</a:t>
            </a:r>
          </a:p>
        </p:txBody>
      </p:sp>
      <p:sp>
        <p:nvSpPr>
          <p:cNvPr id="20" name="Text Placeholder 19">
            <a:extLst>
              <a:ext uri="{FF2B5EF4-FFF2-40B4-BE49-F238E27FC236}">
                <a16:creationId xmlns:a16="http://schemas.microsoft.com/office/drawing/2014/main" id="{666CEACC-EEA4-27B9-3769-FDC1740DD597}"/>
              </a:ext>
            </a:extLst>
          </p:cNvPr>
          <p:cNvSpPr>
            <a:spLocks noGrp="1"/>
          </p:cNvSpPr>
          <p:nvPr>
            <p:ph type="body" sz="quarter" idx="16"/>
          </p:nvPr>
        </p:nvSpPr>
        <p:spPr>
          <a:xfrm>
            <a:off x="365760" y="4123943"/>
            <a:ext cx="4289844" cy="2614208"/>
          </a:xfrm>
        </p:spPr>
        <p:txBody>
          <a:bodyPr/>
          <a:lstStyle/>
          <a:p>
            <a:r>
              <a:rPr lang="en-US" dirty="0"/>
              <a:t>Better cross-platform compatibility</a:t>
            </a:r>
          </a:p>
          <a:p>
            <a:r>
              <a:rPr lang="en-US" dirty="0"/>
              <a:t>SMIMS driver natively in Rust</a:t>
            </a:r>
          </a:p>
          <a:p>
            <a:r>
              <a:rPr lang="en-US" dirty="0"/>
              <a:t>More versatility in terms of the processing of IO data from SMIMS’s FIFO</a:t>
            </a:r>
          </a:p>
          <a:p>
            <a:r>
              <a:rPr lang="en-US" dirty="0"/>
              <a:t>Fine grain control over the data sent &amp; read</a:t>
            </a:r>
          </a:p>
          <a:p>
            <a:r>
              <a:rPr lang="en-US" dirty="0"/>
              <a:t>Scripting</a:t>
            </a:r>
          </a:p>
        </p:txBody>
      </p:sp>
      <p:sp>
        <p:nvSpPr>
          <p:cNvPr id="14" name="Slide Number Placeholder 13">
            <a:extLst>
              <a:ext uri="{FF2B5EF4-FFF2-40B4-BE49-F238E27FC236}">
                <a16:creationId xmlns:a16="http://schemas.microsoft.com/office/drawing/2014/main" id="{C01942AC-A70E-A010-1955-284B5CCE6FA1}"/>
              </a:ext>
            </a:extLst>
          </p:cNvPr>
          <p:cNvSpPr>
            <a:spLocks noGrp="1"/>
          </p:cNvSpPr>
          <p:nvPr>
            <p:ph type="sldNum" sz="quarter" idx="12"/>
          </p:nvPr>
        </p:nvSpPr>
        <p:spPr/>
        <p:txBody>
          <a:bodyPr/>
          <a:lstStyle/>
          <a:p>
            <a:fld id="{5BFCF61C-3B18-4C03-8326-CC3B32D710C9}" type="slidenum">
              <a:rPr lang="en-US" smtClean="0"/>
              <a:pPr/>
              <a:t>16</a:t>
            </a:fld>
            <a:endParaRPr lang="en-US"/>
          </a:p>
        </p:txBody>
      </p:sp>
      <p:pic>
        <p:nvPicPr>
          <p:cNvPr id="9" name="Picture 8">
            <a:extLst>
              <a:ext uri="{FF2B5EF4-FFF2-40B4-BE49-F238E27FC236}">
                <a16:creationId xmlns:a16="http://schemas.microsoft.com/office/drawing/2014/main" id="{1581BB48-08A5-7668-119C-63B4E4C4F2DC}"/>
              </a:ext>
            </a:extLst>
          </p:cNvPr>
          <p:cNvPicPr>
            <a:picLocks noChangeAspect="1"/>
          </p:cNvPicPr>
          <p:nvPr/>
        </p:nvPicPr>
        <p:blipFill>
          <a:blip r:embed="rId3"/>
          <a:stretch>
            <a:fillRect/>
          </a:stretch>
        </p:blipFill>
        <p:spPr>
          <a:xfrm>
            <a:off x="4655604" y="963083"/>
            <a:ext cx="7170636" cy="5023781"/>
          </a:xfrm>
          <a:prstGeom prst="rect">
            <a:avLst/>
          </a:prstGeom>
        </p:spPr>
      </p:pic>
      <p:sp>
        <p:nvSpPr>
          <p:cNvPr id="2" name="Rectangle 1">
            <a:extLst>
              <a:ext uri="{FF2B5EF4-FFF2-40B4-BE49-F238E27FC236}">
                <a16:creationId xmlns:a16="http://schemas.microsoft.com/office/drawing/2014/main" id="{D2B13B0A-9F60-9899-924B-DD1E00366002}"/>
              </a:ext>
            </a:extLst>
          </p:cNvPr>
          <p:cNvSpPr/>
          <p:nvPr/>
        </p:nvSpPr>
        <p:spPr>
          <a:xfrm>
            <a:off x="4655604" y="5986864"/>
            <a:ext cx="7170636"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FDE Workflow</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428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1E004-343B-7FA7-17B6-5E7F151637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E3B59-2022-8ACA-A833-7295E2C6D885}"/>
              </a:ext>
            </a:extLst>
          </p:cNvPr>
          <p:cNvSpPr>
            <a:spLocks noGrp="1"/>
          </p:cNvSpPr>
          <p:nvPr>
            <p:ph type="title"/>
          </p:nvPr>
        </p:nvSpPr>
        <p:spPr>
          <a:xfrm>
            <a:off x="667511" y="1399032"/>
            <a:ext cx="5039021" cy="1682749"/>
          </a:xfrm>
        </p:spPr>
        <p:txBody>
          <a:bodyPr/>
          <a:lstStyle/>
          <a:p>
            <a:r>
              <a:rPr lang="en-US" dirty="0"/>
              <a:t>FDE-CLI</a:t>
            </a:r>
            <a:br>
              <a:rPr lang="en-US" dirty="0"/>
            </a:br>
            <a:r>
              <a:rPr lang="en-US" dirty="0"/>
              <a:t>Structure</a:t>
            </a:r>
          </a:p>
        </p:txBody>
      </p:sp>
      <p:sp>
        <p:nvSpPr>
          <p:cNvPr id="12" name="Footer Placeholder 11">
            <a:extLst>
              <a:ext uri="{FF2B5EF4-FFF2-40B4-BE49-F238E27FC236}">
                <a16:creationId xmlns:a16="http://schemas.microsoft.com/office/drawing/2014/main" id="{9BE764C4-1CEB-7861-71EF-27F2D358840F}"/>
              </a:ext>
            </a:extLst>
          </p:cNvPr>
          <p:cNvSpPr>
            <a:spLocks noGrp="1"/>
          </p:cNvSpPr>
          <p:nvPr>
            <p:ph type="ftr" sz="quarter" idx="11"/>
          </p:nvPr>
        </p:nvSpPr>
        <p:spPr/>
        <p:txBody>
          <a:bodyPr/>
          <a:lstStyle/>
          <a:p>
            <a:r>
              <a:rPr lang="en-US"/>
              <a:t>FDE Midterm Report</a:t>
            </a:r>
            <a:endParaRPr lang="en-PK" dirty="0"/>
          </a:p>
        </p:txBody>
      </p:sp>
      <p:sp>
        <p:nvSpPr>
          <p:cNvPr id="13" name="Slide Number Placeholder 12">
            <a:extLst>
              <a:ext uri="{FF2B5EF4-FFF2-40B4-BE49-F238E27FC236}">
                <a16:creationId xmlns:a16="http://schemas.microsoft.com/office/drawing/2014/main" id="{F1C3FA69-2964-67C2-F846-442A45A43FFC}"/>
              </a:ext>
            </a:extLst>
          </p:cNvPr>
          <p:cNvSpPr>
            <a:spLocks noGrp="1"/>
          </p:cNvSpPr>
          <p:nvPr>
            <p:ph type="sldNum" sz="quarter" idx="12"/>
          </p:nvPr>
        </p:nvSpPr>
        <p:spPr/>
        <p:txBody>
          <a:bodyPr/>
          <a:lstStyle/>
          <a:p>
            <a:fld id="{5BFCF61C-3B18-4C03-8326-CC3B32D710C9}" type="slidenum">
              <a:rPr lang="en-US" smtClean="0"/>
              <a:pPr/>
              <a:t>17</a:t>
            </a:fld>
            <a:endParaRPr lang="en-US"/>
          </a:p>
        </p:txBody>
      </p:sp>
      <p:pic>
        <p:nvPicPr>
          <p:cNvPr id="4" name="Picture 3">
            <a:extLst>
              <a:ext uri="{FF2B5EF4-FFF2-40B4-BE49-F238E27FC236}">
                <a16:creationId xmlns:a16="http://schemas.microsoft.com/office/drawing/2014/main" id="{7FEE83BF-A7CA-AD05-734E-99715DD9D65F}"/>
              </a:ext>
            </a:extLst>
          </p:cNvPr>
          <p:cNvPicPr>
            <a:picLocks noChangeAspect="1"/>
          </p:cNvPicPr>
          <p:nvPr/>
        </p:nvPicPr>
        <p:blipFill>
          <a:blip r:embed="rId3"/>
          <a:stretch>
            <a:fillRect/>
          </a:stretch>
        </p:blipFill>
        <p:spPr>
          <a:xfrm>
            <a:off x="8190906" y="0"/>
            <a:ext cx="4001094" cy="6556248"/>
          </a:xfrm>
          <a:prstGeom prst="rect">
            <a:avLst/>
          </a:prstGeom>
        </p:spPr>
      </p:pic>
      <p:pic>
        <p:nvPicPr>
          <p:cNvPr id="6" name="Picture 6" descr="Getting Started with the Rust Programming Language - NetworkStatic | Brent  Salisbury's Blog">
            <a:extLst>
              <a:ext uri="{FF2B5EF4-FFF2-40B4-BE49-F238E27FC236}">
                <a16:creationId xmlns:a16="http://schemas.microsoft.com/office/drawing/2014/main" id="{CD6B2AE3-92CE-7636-7C94-0D07459AF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74" y="5804816"/>
            <a:ext cx="3356324" cy="11817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A7ADC5E-7828-D51B-8285-D41C161CB937}"/>
              </a:ext>
            </a:extLst>
          </p:cNvPr>
          <p:cNvPicPr>
            <a:picLocks noChangeAspect="1"/>
          </p:cNvPicPr>
          <p:nvPr/>
        </p:nvPicPr>
        <p:blipFill>
          <a:blip r:embed="rId5"/>
          <a:stretch>
            <a:fillRect/>
          </a:stretch>
        </p:blipFill>
        <p:spPr>
          <a:xfrm>
            <a:off x="1818526" y="3748081"/>
            <a:ext cx="6372380" cy="2808167"/>
          </a:xfrm>
          <a:prstGeom prst="rect">
            <a:avLst/>
          </a:prstGeom>
        </p:spPr>
      </p:pic>
      <p:sp>
        <p:nvSpPr>
          <p:cNvPr id="14" name="Rectangle 13">
            <a:extLst>
              <a:ext uri="{FF2B5EF4-FFF2-40B4-BE49-F238E27FC236}">
                <a16:creationId xmlns:a16="http://schemas.microsoft.com/office/drawing/2014/main" id="{76F1566C-D28B-11B8-7D0B-0D9B5B27ACDF}"/>
              </a:ext>
            </a:extLst>
          </p:cNvPr>
          <p:cNvSpPr/>
          <p:nvPr/>
        </p:nvSpPr>
        <p:spPr>
          <a:xfrm>
            <a:off x="1818526" y="6548826"/>
            <a:ext cx="6372380"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err="1">
                <a:latin typeface="Times New Roman" panose="02020603050405020304" pitchFamily="18" charset="0"/>
                <a:cs typeface="Times New Roman" panose="02020603050405020304" pitchFamily="18" charset="0"/>
              </a:rPr>
              <a:t>IOPort</a:t>
            </a:r>
            <a:r>
              <a:rPr lang="en-CA" sz="1200" dirty="0">
                <a:latin typeface="Times New Roman" panose="02020603050405020304" pitchFamily="18" charset="0"/>
                <a:cs typeface="Times New Roman" panose="02020603050405020304" pitchFamily="18" charset="0"/>
              </a:rPr>
              <a:t> &amp; Port structs &amp; implementations</a:t>
            </a:r>
            <a:endParaRPr lang="en-US" sz="12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D5192799-1BF0-B9B7-9086-F3758E95E0F1}"/>
              </a:ext>
            </a:extLst>
          </p:cNvPr>
          <p:cNvSpPr/>
          <p:nvPr/>
        </p:nvSpPr>
        <p:spPr>
          <a:xfrm>
            <a:off x="8190906" y="6548826"/>
            <a:ext cx="4001094"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FDE-CLI folder structure</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5923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A947F-20DE-8360-C232-2F8BCC21AF09}"/>
              </a:ext>
            </a:extLst>
          </p:cNvPr>
          <p:cNvSpPr>
            <a:spLocks noGrp="1"/>
          </p:cNvSpPr>
          <p:nvPr>
            <p:ph type="title"/>
          </p:nvPr>
        </p:nvSpPr>
        <p:spPr/>
        <p:txBody>
          <a:bodyPr/>
          <a:lstStyle/>
          <a:p>
            <a:r>
              <a:rPr lang="en-US" dirty="0"/>
              <a:t>FDE-CLI</a:t>
            </a:r>
            <a:br>
              <a:rPr lang="en-US" dirty="0"/>
            </a:br>
            <a:r>
              <a:rPr lang="en-US" dirty="0"/>
              <a:t>DEMO</a:t>
            </a:r>
          </a:p>
        </p:txBody>
      </p:sp>
      <p:sp>
        <p:nvSpPr>
          <p:cNvPr id="3" name="Text Placeholder 2">
            <a:extLst>
              <a:ext uri="{FF2B5EF4-FFF2-40B4-BE49-F238E27FC236}">
                <a16:creationId xmlns:a16="http://schemas.microsoft.com/office/drawing/2014/main" id="{A892C3B2-9BED-1C8F-FDA7-62B966A613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0361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2704E-AE57-0B6A-BD40-4045C28F6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83856-D5A0-0D81-DA7F-CDEE03C18D2D}"/>
              </a:ext>
            </a:extLst>
          </p:cNvPr>
          <p:cNvSpPr>
            <a:spLocks noGrp="1"/>
          </p:cNvSpPr>
          <p:nvPr>
            <p:ph type="title"/>
          </p:nvPr>
        </p:nvSpPr>
        <p:spPr/>
        <p:txBody>
          <a:bodyPr/>
          <a:lstStyle/>
          <a:p>
            <a:r>
              <a:rPr lang="en-US" dirty="0"/>
              <a:t>Discovery</a:t>
            </a:r>
          </a:p>
        </p:txBody>
      </p:sp>
      <p:sp>
        <p:nvSpPr>
          <p:cNvPr id="12" name="Footer Placeholder 11">
            <a:extLst>
              <a:ext uri="{FF2B5EF4-FFF2-40B4-BE49-F238E27FC236}">
                <a16:creationId xmlns:a16="http://schemas.microsoft.com/office/drawing/2014/main" id="{C74DA5ED-9849-F484-06B6-0817A09FEB4B}"/>
              </a:ext>
            </a:extLst>
          </p:cNvPr>
          <p:cNvSpPr>
            <a:spLocks noGrp="1"/>
          </p:cNvSpPr>
          <p:nvPr>
            <p:ph type="ftr" sz="quarter" idx="11"/>
          </p:nvPr>
        </p:nvSpPr>
        <p:spPr/>
        <p:txBody>
          <a:bodyPr/>
          <a:lstStyle/>
          <a:p>
            <a:r>
              <a:rPr lang="en-US"/>
              <a:t>FDE Midterm Report</a:t>
            </a:r>
          </a:p>
        </p:txBody>
      </p:sp>
      <p:sp>
        <p:nvSpPr>
          <p:cNvPr id="13" name="Slide Number Placeholder 12">
            <a:extLst>
              <a:ext uri="{FF2B5EF4-FFF2-40B4-BE49-F238E27FC236}">
                <a16:creationId xmlns:a16="http://schemas.microsoft.com/office/drawing/2014/main" id="{11AABB36-BAEF-B2ED-F995-856D94FE0634}"/>
              </a:ext>
            </a:extLst>
          </p:cNvPr>
          <p:cNvSpPr>
            <a:spLocks noGrp="1"/>
          </p:cNvSpPr>
          <p:nvPr>
            <p:ph type="sldNum" sz="quarter" idx="12"/>
          </p:nvPr>
        </p:nvSpPr>
        <p:spPr/>
        <p:txBody>
          <a:bodyPr/>
          <a:lstStyle/>
          <a:p>
            <a:fld id="{5BFCF61C-3B18-4C03-8326-CC3B32D710C9}" type="slidenum">
              <a:rPr lang="en-US" smtClean="0"/>
              <a:pPr/>
              <a:t>19</a:t>
            </a:fld>
            <a:endParaRPr lang="en-US"/>
          </a:p>
        </p:txBody>
      </p:sp>
      <p:sp>
        <p:nvSpPr>
          <p:cNvPr id="3" name="Text Placeholder 2">
            <a:extLst>
              <a:ext uri="{FF2B5EF4-FFF2-40B4-BE49-F238E27FC236}">
                <a16:creationId xmlns:a16="http://schemas.microsoft.com/office/drawing/2014/main" id="{7F80AD05-B58B-4CB9-5285-745FDBFE3492}"/>
              </a:ext>
            </a:extLst>
          </p:cNvPr>
          <p:cNvSpPr>
            <a:spLocks noGrp="1"/>
          </p:cNvSpPr>
          <p:nvPr>
            <p:ph type="body" sz="quarter" idx="13"/>
          </p:nvPr>
        </p:nvSpPr>
        <p:spPr/>
        <p:txBody>
          <a:bodyPr/>
          <a:lstStyle/>
          <a:p>
            <a:r>
              <a:rPr lang="en-US" dirty="0"/>
              <a:t>FDE board discovery</a:t>
            </a:r>
          </a:p>
        </p:txBody>
      </p:sp>
      <p:sp>
        <p:nvSpPr>
          <p:cNvPr id="5" name="Text Placeholder 4">
            <a:extLst>
              <a:ext uri="{FF2B5EF4-FFF2-40B4-BE49-F238E27FC236}">
                <a16:creationId xmlns:a16="http://schemas.microsoft.com/office/drawing/2014/main" id="{6F4DABA5-B90A-E894-1950-B9D35005CCC1}"/>
              </a:ext>
            </a:extLst>
          </p:cNvPr>
          <p:cNvSpPr>
            <a:spLocks noGrp="1"/>
          </p:cNvSpPr>
          <p:nvPr>
            <p:ph type="body" sz="quarter" idx="15"/>
          </p:nvPr>
        </p:nvSpPr>
        <p:spPr>
          <a:xfrm>
            <a:off x="365760" y="3401568"/>
            <a:ext cx="5111496" cy="1993392"/>
          </a:xfrm>
        </p:spPr>
        <p:txBody>
          <a:bodyPr/>
          <a:lstStyle/>
          <a:p>
            <a:r>
              <a:rPr lang="en-US" dirty="0"/>
              <a:t>FDE-CLI can recognize &amp; differentiate multiple FDE boards</a:t>
            </a:r>
          </a:p>
          <a:p>
            <a:r>
              <a:rPr lang="en-US" dirty="0"/>
              <a:t>Each detected FDE board can be indexed (0~n boards connected)</a:t>
            </a:r>
          </a:p>
          <a:p>
            <a:r>
              <a:rPr lang="en-US" dirty="0"/>
              <a:t>We can “mount” or “unmount” the FDE board(s)</a:t>
            </a:r>
          </a:p>
          <a:p>
            <a:endParaRPr lang="en-US" dirty="0"/>
          </a:p>
        </p:txBody>
      </p:sp>
      <p:pic>
        <p:nvPicPr>
          <p:cNvPr id="8" name="Picture 7">
            <a:extLst>
              <a:ext uri="{FF2B5EF4-FFF2-40B4-BE49-F238E27FC236}">
                <a16:creationId xmlns:a16="http://schemas.microsoft.com/office/drawing/2014/main" id="{780254DA-E268-4214-3CB2-0D76D16A2FDD}"/>
              </a:ext>
            </a:extLst>
          </p:cNvPr>
          <p:cNvPicPr>
            <a:picLocks noChangeAspect="1"/>
          </p:cNvPicPr>
          <p:nvPr/>
        </p:nvPicPr>
        <p:blipFill>
          <a:blip r:embed="rId3"/>
          <a:stretch>
            <a:fillRect/>
          </a:stretch>
        </p:blipFill>
        <p:spPr>
          <a:xfrm>
            <a:off x="6265183" y="1513989"/>
            <a:ext cx="5561057" cy="3830021"/>
          </a:xfrm>
          <a:prstGeom prst="rect">
            <a:avLst/>
          </a:prstGeom>
        </p:spPr>
      </p:pic>
    </p:spTree>
    <p:extLst>
      <p:ext uri="{BB962C8B-B14F-4D97-AF65-F5344CB8AC3E}">
        <p14:creationId xmlns:p14="http://schemas.microsoft.com/office/powerpoint/2010/main" val="1241228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103A-7E0F-A503-491C-874CA2A16BC0}"/>
              </a:ext>
            </a:extLst>
          </p:cNvPr>
          <p:cNvSpPr>
            <a:spLocks noGrp="1"/>
          </p:cNvSpPr>
          <p:nvPr>
            <p:ph type="title"/>
          </p:nvPr>
        </p:nvSpPr>
        <p:spPr/>
        <p:txBody>
          <a:bodyPr/>
          <a:lstStyle/>
          <a:p>
            <a:r>
              <a:rPr lang="en-US" dirty="0"/>
              <a:t>Agenda</a:t>
            </a:r>
          </a:p>
        </p:txBody>
      </p:sp>
      <p:sp>
        <p:nvSpPr>
          <p:cNvPr id="3" name="Footer Placeholder 2">
            <a:extLst>
              <a:ext uri="{FF2B5EF4-FFF2-40B4-BE49-F238E27FC236}">
                <a16:creationId xmlns:a16="http://schemas.microsoft.com/office/drawing/2014/main" id="{4E79730E-E638-275F-6C74-85FDCE30C43F}"/>
              </a:ext>
            </a:extLst>
          </p:cNvPr>
          <p:cNvSpPr>
            <a:spLocks noGrp="1"/>
          </p:cNvSpPr>
          <p:nvPr>
            <p:ph type="ftr" sz="quarter" idx="11"/>
          </p:nvPr>
        </p:nvSpPr>
        <p:spPr/>
        <p:txBody>
          <a:bodyPr/>
          <a:lstStyle/>
          <a:p>
            <a:r>
              <a:rPr lang="en-CA" dirty="0"/>
              <a:t>FDE Midterm Report</a:t>
            </a:r>
            <a:endParaRPr lang="en-PK" dirty="0"/>
          </a:p>
        </p:txBody>
      </p:sp>
      <p:sp>
        <p:nvSpPr>
          <p:cNvPr id="4" name="Slide Number Placeholder 3">
            <a:extLst>
              <a:ext uri="{FF2B5EF4-FFF2-40B4-BE49-F238E27FC236}">
                <a16:creationId xmlns:a16="http://schemas.microsoft.com/office/drawing/2014/main" id="{C0B85CC1-CC9E-26A5-C05A-E64ABEDD931D}"/>
              </a:ext>
            </a:extLst>
          </p:cNvPr>
          <p:cNvSpPr>
            <a:spLocks noGrp="1"/>
          </p:cNvSpPr>
          <p:nvPr>
            <p:ph type="sldNum" sz="quarter" idx="12"/>
          </p:nvPr>
        </p:nvSpPr>
        <p:spPr/>
        <p:txBody>
          <a:bodyPr/>
          <a:lstStyle/>
          <a:p>
            <a:fld id="{5BFCF61C-3B18-4C03-8326-CC3B32D710C9}" type="slidenum">
              <a:rPr lang="en-US" smtClean="0"/>
              <a:pPr/>
              <a:t>2</a:t>
            </a:fld>
            <a:endParaRPr lang="en-US"/>
          </a:p>
        </p:txBody>
      </p:sp>
      <p:sp>
        <p:nvSpPr>
          <p:cNvPr id="5" name="Content Placeholder 4">
            <a:extLst>
              <a:ext uri="{FF2B5EF4-FFF2-40B4-BE49-F238E27FC236}">
                <a16:creationId xmlns:a16="http://schemas.microsoft.com/office/drawing/2014/main" id="{DA7A49E4-DCE3-62DE-B6D1-539EBFFFE689}"/>
              </a:ext>
            </a:extLst>
          </p:cNvPr>
          <p:cNvSpPr>
            <a:spLocks noGrp="1"/>
          </p:cNvSpPr>
          <p:nvPr>
            <p:ph idx="1"/>
          </p:nvPr>
        </p:nvSpPr>
        <p:spPr/>
        <p:txBody>
          <a:bodyPr/>
          <a:lstStyle/>
          <a:p>
            <a:pPr marL="457200" indent="-457200">
              <a:buFont typeface="+mj-lt"/>
              <a:buAutoNum type="arabicPeriod"/>
            </a:pPr>
            <a:r>
              <a:rPr lang="en-US" dirty="0"/>
              <a:t>Experiment 1: Name Display</a:t>
            </a:r>
          </a:p>
          <a:p>
            <a:pPr marL="457200" indent="-457200">
              <a:buFont typeface="+mj-lt"/>
              <a:buAutoNum type="arabicPeriod"/>
            </a:pPr>
            <a:r>
              <a:rPr lang="en-US" dirty="0"/>
              <a:t>Experiment 2: Introduction</a:t>
            </a:r>
          </a:p>
          <a:p>
            <a:pPr marL="457200" indent="-457200">
              <a:buFont typeface="+mj-lt"/>
              <a:buAutoNum type="arabicPeriod"/>
            </a:pPr>
            <a:r>
              <a:rPr lang="en-US" dirty="0"/>
              <a:t>SMIMS VLFD Driver in Rust</a:t>
            </a:r>
          </a:p>
          <a:p>
            <a:pPr marL="457200" indent="-457200">
              <a:buFont typeface="+mj-lt"/>
              <a:buAutoNum type="arabicPeriod"/>
            </a:pPr>
            <a:r>
              <a:rPr lang="en-US" dirty="0"/>
              <a:t>SMIMS Engine</a:t>
            </a:r>
          </a:p>
          <a:p>
            <a:pPr marL="457200" indent="-457200">
              <a:buFont typeface="+mj-lt"/>
              <a:buAutoNum type="arabicPeriod"/>
            </a:pPr>
            <a:r>
              <a:rPr lang="en-US" dirty="0"/>
              <a:t>FDE-CLI</a:t>
            </a:r>
          </a:p>
          <a:p>
            <a:pPr marL="457200" indent="-457200">
              <a:buFont typeface="+mj-lt"/>
              <a:buAutoNum type="arabicPeriod"/>
            </a:pPr>
            <a:r>
              <a:rPr lang="en-US" dirty="0"/>
              <a:t>I2C</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3551793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23B8F-ACFD-D6EF-1FEF-204ABFBCC2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30DF7-5842-E936-DD7D-72B1694C2F89}"/>
              </a:ext>
            </a:extLst>
          </p:cNvPr>
          <p:cNvSpPr>
            <a:spLocks noGrp="1"/>
          </p:cNvSpPr>
          <p:nvPr>
            <p:ph type="title"/>
          </p:nvPr>
        </p:nvSpPr>
        <p:spPr>
          <a:xfrm>
            <a:off x="613420" y="1188284"/>
            <a:ext cx="10515600" cy="1171303"/>
          </a:xfrm>
        </p:spPr>
        <p:txBody>
          <a:bodyPr/>
          <a:lstStyle/>
          <a:p>
            <a:r>
              <a:rPr lang="en-US" dirty="0"/>
              <a:t>Projects &amp; </a:t>
            </a:r>
            <a:br>
              <a:rPr lang="en-US" dirty="0"/>
            </a:br>
            <a:r>
              <a:rPr lang="en-US" dirty="0"/>
              <a:t>Recipes</a:t>
            </a:r>
          </a:p>
        </p:txBody>
      </p:sp>
      <p:sp>
        <p:nvSpPr>
          <p:cNvPr id="12" name="Footer Placeholder 11">
            <a:extLst>
              <a:ext uri="{FF2B5EF4-FFF2-40B4-BE49-F238E27FC236}">
                <a16:creationId xmlns:a16="http://schemas.microsoft.com/office/drawing/2014/main" id="{51CCB840-5E03-B5BE-004C-7224002CEB78}"/>
              </a:ext>
            </a:extLst>
          </p:cNvPr>
          <p:cNvSpPr>
            <a:spLocks noGrp="1"/>
          </p:cNvSpPr>
          <p:nvPr>
            <p:ph type="ftr" sz="quarter" idx="11"/>
          </p:nvPr>
        </p:nvSpPr>
        <p:spPr/>
        <p:txBody>
          <a:bodyPr/>
          <a:lstStyle/>
          <a:p>
            <a:r>
              <a:rPr lang="en-US"/>
              <a:t>FDE Midterm Report</a:t>
            </a:r>
          </a:p>
        </p:txBody>
      </p:sp>
      <p:sp>
        <p:nvSpPr>
          <p:cNvPr id="13" name="Slide Number Placeholder 12">
            <a:extLst>
              <a:ext uri="{FF2B5EF4-FFF2-40B4-BE49-F238E27FC236}">
                <a16:creationId xmlns:a16="http://schemas.microsoft.com/office/drawing/2014/main" id="{62BC3467-EB39-8DAE-A24C-7C437A924B97}"/>
              </a:ext>
            </a:extLst>
          </p:cNvPr>
          <p:cNvSpPr>
            <a:spLocks noGrp="1"/>
          </p:cNvSpPr>
          <p:nvPr>
            <p:ph type="sldNum" sz="quarter" idx="12"/>
          </p:nvPr>
        </p:nvSpPr>
        <p:spPr/>
        <p:txBody>
          <a:bodyPr/>
          <a:lstStyle/>
          <a:p>
            <a:fld id="{5BFCF61C-3B18-4C03-8326-CC3B32D710C9}" type="slidenum">
              <a:rPr lang="en-US" smtClean="0"/>
              <a:pPr/>
              <a:t>20</a:t>
            </a:fld>
            <a:endParaRPr lang="en-US"/>
          </a:p>
        </p:txBody>
      </p:sp>
      <p:sp>
        <p:nvSpPr>
          <p:cNvPr id="3" name="Text Placeholder 2">
            <a:extLst>
              <a:ext uri="{FF2B5EF4-FFF2-40B4-BE49-F238E27FC236}">
                <a16:creationId xmlns:a16="http://schemas.microsoft.com/office/drawing/2014/main" id="{37EB3F2A-2EAE-5343-958B-FD393A443DB7}"/>
              </a:ext>
            </a:extLst>
          </p:cNvPr>
          <p:cNvSpPr>
            <a:spLocks noGrp="1"/>
          </p:cNvSpPr>
          <p:nvPr>
            <p:ph type="body" sz="quarter" idx="13"/>
          </p:nvPr>
        </p:nvSpPr>
        <p:spPr/>
        <p:txBody>
          <a:bodyPr/>
          <a:lstStyle/>
          <a:p>
            <a:r>
              <a:rPr lang="en-US" dirty="0"/>
              <a:t>Similar to UFDE &amp; Rabbit</a:t>
            </a:r>
          </a:p>
        </p:txBody>
      </p:sp>
      <p:sp>
        <p:nvSpPr>
          <p:cNvPr id="5" name="Text Placeholder 4">
            <a:extLst>
              <a:ext uri="{FF2B5EF4-FFF2-40B4-BE49-F238E27FC236}">
                <a16:creationId xmlns:a16="http://schemas.microsoft.com/office/drawing/2014/main" id="{4AD93740-8836-6069-E06D-D1162CCA418C}"/>
              </a:ext>
            </a:extLst>
          </p:cNvPr>
          <p:cNvSpPr>
            <a:spLocks noGrp="1"/>
          </p:cNvSpPr>
          <p:nvPr>
            <p:ph type="body" sz="quarter" idx="15"/>
          </p:nvPr>
        </p:nvSpPr>
        <p:spPr>
          <a:xfrm>
            <a:off x="365760" y="3401568"/>
            <a:ext cx="5111496" cy="1942442"/>
          </a:xfrm>
        </p:spPr>
        <p:txBody>
          <a:bodyPr/>
          <a:lstStyle/>
          <a:p>
            <a:r>
              <a:rPr lang="en-US" dirty="0"/>
              <a:t>FDE-CLI has its own project management system</a:t>
            </a:r>
          </a:p>
          <a:p>
            <a:r>
              <a:rPr lang="en-US" dirty="0"/>
              <a:t>Projects refer to user imported projects</a:t>
            </a:r>
          </a:p>
          <a:p>
            <a:r>
              <a:rPr lang="en-US" dirty="0"/>
              <a:t>Recipes are built in project demos</a:t>
            </a:r>
          </a:p>
          <a:p>
            <a:r>
              <a:rPr lang="en-US" dirty="0"/>
              <a:t>In the future, projects/recipes can also have scripts in them</a:t>
            </a:r>
          </a:p>
        </p:txBody>
      </p:sp>
      <p:pic>
        <p:nvPicPr>
          <p:cNvPr id="8" name="Picture 7">
            <a:extLst>
              <a:ext uri="{FF2B5EF4-FFF2-40B4-BE49-F238E27FC236}">
                <a16:creationId xmlns:a16="http://schemas.microsoft.com/office/drawing/2014/main" id="{3D0AA2F3-03AF-A654-2BD1-1FF0A1B8CF01}"/>
              </a:ext>
            </a:extLst>
          </p:cNvPr>
          <p:cNvPicPr>
            <a:picLocks noChangeAspect="1"/>
          </p:cNvPicPr>
          <p:nvPr/>
        </p:nvPicPr>
        <p:blipFill>
          <a:blip r:embed="rId2"/>
          <a:srcRect/>
          <a:stretch/>
        </p:blipFill>
        <p:spPr>
          <a:xfrm>
            <a:off x="6265183" y="1513989"/>
            <a:ext cx="5561056" cy="3830021"/>
          </a:xfrm>
          <a:prstGeom prst="rect">
            <a:avLst/>
          </a:prstGeom>
        </p:spPr>
      </p:pic>
    </p:spTree>
    <p:extLst>
      <p:ext uri="{BB962C8B-B14F-4D97-AF65-F5344CB8AC3E}">
        <p14:creationId xmlns:p14="http://schemas.microsoft.com/office/powerpoint/2010/main" val="292439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8A011-B23F-753C-8489-998DB6213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A82697-3FBD-DBF3-10A9-B28F393B7A4B}"/>
              </a:ext>
            </a:extLst>
          </p:cNvPr>
          <p:cNvSpPr>
            <a:spLocks noGrp="1"/>
          </p:cNvSpPr>
          <p:nvPr>
            <p:ph type="title"/>
          </p:nvPr>
        </p:nvSpPr>
        <p:spPr>
          <a:xfrm>
            <a:off x="613420" y="1188284"/>
            <a:ext cx="10515600" cy="1171303"/>
          </a:xfrm>
        </p:spPr>
        <p:txBody>
          <a:bodyPr/>
          <a:lstStyle/>
          <a:p>
            <a:r>
              <a:rPr lang="en-US" dirty="0"/>
              <a:t>Loading a</a:t>
            </a:r>
            <a:br>
              <a:rPr lang="en-US" dirty="0"/>
            </a:br>
            <a:r>
              <a:rPr lang="en-US" dirty="0"/>
              <a:t>Project/Recipe</a:t>
            </a:r>
          </a:p>
        </p:txBody>
      </p:sp>
      <p:sp>
        <p:nvSpPr>
          <p:cNvPr id="12" name="Footer Placeholder 11">
            <a:extLst>
              <a:ext uri="{FF2B5EF4-FFF2-40B4-BE49-F238E27FC236}">
                <a16:creationId xmlns:a16="http://schemas.microsoft.com/office/drawing/2014/main" id="{E42411BA-FCDD-F5DE-018D-1B72414AF1F8}"/>
              </a:ext>
            </a:extLst>
          </p:cNvPr>
          <p:cNvSpPr>
            <a:spLocks noGrp="1"/>
          </p:cNvSpPr>
          <p:nvPr>
            <p:ph type="ftr" sz="quarter" idx="11"/>
          </p:nvPr>
        </p:nvSpPr>
        <p:spPr/>
        <p:txBody>
          <a:bodyPr/>
          <a:lstStyle/>
          <a:p>
            <a:r>
              <a:rPr lang="en-US"/>
              <a:t>FDE Midterm Report</a:t>
            </a:r>
          </a:p>
        </p:txBody>
      </p:sp>
      <p:sp>
        <p:nvSpPr>
          <p:cNvPr id="13" name="Slide Number Placeholder 12">
            <a:extLst>
              <a:ext uri="{FF2B5EF4-FFF2-40B4-BE49-F238E27FC236}">
                <a16:creationId xmlns:a16="http://schemas.microsoft.com/office/drawing/2014/main" id="{73E1E190-E9EA-4CBB-EEC1-6D2BF72A5DC2}"/>
              </a:ext>
            </a:extLst>
          </p:cNvPr>
          <p:cNvSpPr>
            <a:spLocks noGrp="1"/>
          </p:cNvSpPr>
          <p:nvPr>
            <p:ph type="sldNum" sz="quarter" idx="12"/>
          </p:nvPr>
        </p:nvSpPr>
        <p:spPr/>
        <p:txBody>
          <a:bodyPr/>
          <a:lstStyle/>
          <a:p>
            <a:fld id="{5BFCF61C-3B18-4C03-8326-CC3B32D710C9}" type="slidenum">
              <a:rPr lang="en-US" smtClean="0"/>
              <a:pPr/>
              <a:t>21</a:t>
            </a:fld>
            <a:endParaRPr lang="en-US"/>
          </a:p>
        </p:txBody>
      </p:sp>
      <p:sp>
        <p:nvSpPr>
          <p:cNvPr id="3" name="Text Placeholder 2">
            <a:extLst>
              <a:ext uri="{FF2B5EF4-FFF2-40B4-BE49-F238E27FC236}">
                <a16:creationId xmlns:a16="http://schemas.microsoft.com/office/drawing/2014/main" id="{6416B873-B5C9-F23F-9C28-80F778B06C13}"/>
              </a:ext>
            </a:extLst>
          </p:cNvPr>
          <p:cNvSpPr>
            <a:spLocks noGrp="1"/>
          </p:cNvSpPr>
          <p:nvPr>
            <p:ph type="body" sz="quarter" idx="13"/>
          </p:nvPr>
        </p:nvSpPr>
        <p:spPr/>
        <p:txBody>
          <a:bodyPr/>
          <a:lstStyle/>
          <a:p>
            <a:r>
              <a:rPr lang="en-US" dirty="0"/>
              <a:t>Interpreting constraints &amp; detecting IO ports</a:t>
            </a:r>
          </a:p>
        </p:txBody>
      </p:sp>
      <p:sp>
        <p:nvSpPr>
          <p:cNvPr id="5" name="Text Placeholder 4">
            <a:extLst>
              <a:ext uri="{FF2B5EF4-FFF2-40B4-BE49-F238E27FC236}">
                <a16:creationId xmlns:a16="http://schemas.microsoft.com/office/drawing/2014/main" id="{8B2D26A6-61F4-65EF-401D-11DB294ACFA9}"/>
              </a:ext>
            </a:extLst>
          </p:cNvPr>
          <p:cNvSpPr>
            <a:spLocks noGrp="1"/>
          </p:cNvSpPr>
          <p:nvPr>
            <p:ph type="body" sz="quarter" idx="15"/>
          </p:nvPr>
        </p:nvSpPr>
        <p:spPr>
          <a:xfrm>
            <a:off x="365760" y="3842656"/>
            <a:ext cx="5111496" cy="2242458"/>
          </a:xfrm>
        </p:spPr>
        <p:txBody>
          <a:bodyPr/>
          <a:lstStyle/>
          <a:p>
            <a:r>
              <a:rPr lang="en-US" dirty="0"/>
              <a:t>FDE-CLI can parse and interpret constraint files &amp; bitstreams</a:t>
            </a:r>
          </a:p>
          <a:p>
            <a:r>
              <a:rPr lang="en-US" dirty="0"/>
              <a:t>FDE-CLI has a regex mechanism that detects whether an IO port is a single data line or is part of an array</a:t>
            </a:r>
          </a:p>
          <a:p>
            <a:pPr lvl="1"/>
            <a:r>
              <a:rPr lang="en-US" dirty="0"/>
              <a:t>Useful later when observing how data changes</a:t>
            </a:r>
          </a:p>
        </p:txBody>
      </p:sp>
      <p:pic>
        <p:nvPicPr>
          <p:cNvPr id="6" name="Picture 5">
            <a:extLst>
              <a:ext uri="{FF2B5EF4-FFF2-40B4-BE49-F238E27FC236}">
                <a16:creationId xmlns:a16="http://schemas.microsoft.com/office/drawing/2014/main" id="{4F54D0AB-A712-B8F9-F926-6D41FBCC5C54}"/>
              </a:ext>
            </a:extLst>
          </p:cNvPr>
          <p:cNvPicPr>
            <a:picLocks noChangeAspect="1"/>
          </p:cNvPicPr>
          <p:nvPr/>
        </p:nvPicPr>
        <p:blipFill>
          <a:blip r:embed="rId3"/>
          <a:stretch>
            <a:fillRect/>
          </a:stretch>
        </p:blipFill>
        <p:spPr>
          <a:xfrm>
            <a:off x="6258607" y="889580"/>
            <a:ext cx="5319973" cy="5023975"/>
          </a:xfrm>
          <a:prstGeom prst="rect">
            <a:avLst/>
          </a:prstGeom>
        </p:spPr>
      </p:pic>
    </p:spTree>
    <p:extLst>
      <p:ext uri="{BB962C8B-B14F-4D97-AF65-F5344CB8AC3E}">
        <p14:creationId xmlns:p14="http://schemas.microsoft.com/office/powerpoint/2010/main" val="1825464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98928-76CA-2C6D-7E77-515AF372C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90CF1-04A6-2985-29CB-8A9E7D569FAC}"/>
              </a:ext>
            </a:extLst>
          </p:cNvPr>
          <p:cNvSpPr>
            <a:spLocks noGrp="1"/>
          </p:cNvSpPr>
          <p:nvPr>
            <p:ph type="title"/>
          </p:nvPr>
        </p:nvSpPr>
        <p:spPr>
          <a:xfrm>
            <a:off x="607656" y="1191663"/>
            <a:ext cx="10515600" cy="1164546"/>
          </a:xfrm>
        </p:spPr>
        <p:txBody>
          <a:bodyPr/>
          <a:lstStyle/>
          <a:p>
            <a:r>
              <a:rPr lang="en-US" dirty="0"/>
              <a:t>FDE-CLI DEMO</a:t>
            </a:r>
            <a:br>
              <a:rPr lang="en-US" dirty="0"/>
            </a:br>
            <a:r>
              <a:rPr lang="en-US" b="1" dirty="0"/>
              <a:t>Name Display</a:t>
            </a:r>
          </a:p>
        </p:txBody>
      </p:sp>
      <p:sp>
        <p:nvSpPr>
          <p:cNvPr id="12" name="Footer Placeholder 11">
            <a:extLst>
              <a:ext uri="{FF2B5EF4-FFF2-40B4-BE49-F238E27FC236}">
                <a16:creationId xmlns:a16="http://schemas.microsoft.com/office/drawing/2014/main" id="{A3FE33AC-FA4E-C5D5-5CF5-BC0E977ED6B3}"/>
              </a:ext>
            </a:extLst>
          </p:cNvPr>
          <p:cNvSpPr>
            <a:spLocks noGrp="1"/>
          </p:cNvSpPr>
          <p:nvPr>
            <p:ph type="ftr" sz="quarter" idx="11"/>
          </p:nvPr>
        </p:nvSpPr>
        <p:spPr/>
        <p:txBody>
          <a:bodyPr/>
          <a:lstStyle/>
          <a:p>
            <a:r>
              <a:rPr lang="en-US"/>
              <a:t>FDE Midterm Report</a:t>
            </a:r>
          </a:p>
        </p:txBody>
      </p:sp>
      <p:sp>
        <p:nvSpPr>
          <p:cNvPr id="13" name="Slide Number Placeholder 12">
            <a:extLst>
              <a:ext uri="{FF2B5EF4-FFF2-40B4-BE49-F238E27FC236}">
                <a16:creationId xmlns:a16="http://schemas.microsoft.com/office/drawing/2014/main" id="{55E18B91-82CF-9D87-A079-817E9BBBAF9D}"/>
              </a:ext>
            </a:extLst>
          </p:cNvPr>
          <p:cNvSpPr>
            <a:spLocks noGrp="1"/>
          </p:cNvSpPr>
          <p:nvPr>
            <p:ph type="sldNum" sz="quarter" idx="12"/>
          </p:nvPr>
        </p:nvSpPr>
        <p:spPr/>
        <p:txBody>
          <a:bodyPr/>
          <a:lstStyle/>
          <a:p>
            <a:fld id="{5BFCF61C-3B18-4C03-8326-CC3B32D710C9}" type="slidenum">
              <a:rPr lang="en-US" smtClean="0"/>
              <a:pPr/>
              <a:t>22</a:t>
            </a:fld>
            <a:endParaRPr lang="en-US"/>
          </a:p>
        </p:txBody>
      </p:sp>
      <p:sp>
        <p:nvSpPr>
          <p:cNvPr id="3" name="Text Placeholder 2">
            <a:extLst>
              <a:ext uri="{FF2B5EF4-FFF2-40B4-BE49-F238E27FC236}">
                <a16:creationId xmlns:a16="http://schemas.microsoft.com/office/drawing/2014/main" id="{4D1EC86F-B43C-65BB-E700-0249CBAE116D}"/>
              </a:ext>
            </a:extLst>
          </p:cNvPr>
          <p:cNvSpPr>
            <a:spLocks noGrp="1"/>
          </p:cNvSpPr>
          <p:nvPr>
            <p:ph type="body" sz="quarter" idx="13"/>
          </p:nvPr>
        </p:nvSpPr>
        <p:spPr/>
        <p:txBody>
          <a:bodyPr/>
          <a:lstStyle/>
          <a:p>
            <a:r>
              <a:rPr lang="en-US" dirty="0"/>
              <a:t>Objective</a:t>
            </a:r>
          </a:p>
        </p:txBody>
      </p:sp>
      <p:sp>
        <p:nvSpPr>
          <p:cNvPr id="5" name="Text Placeholder 4">
            <a:extLst>
              <a:ext uri="{FF2B5EF4-FFF2-40B4-BE49-F238E27FC236}">
                <a16:creationId xmlns:a16="http://schemas.microsoft.com/office/drawing/2014/main" id="{5FFAC312-44FA-D315-C491-0BAAA1070A4F}"/>
              </a:ext>
            </a:extLst>
          </p:cNvPr>
          <p:cNvSpPr>
            <a:spLocks noGrp="1"/>
          </p:cNvSpPr>
          <p:nvPr>
            <p:ph type="body" sz="quarter" idx="15"/>
          </p:nvPr>
        </p:nvSpPr>
        <p:spPr/>
        <p:txBody>
          <a:bodyPr/>
          <a:lstStyle/>
          <a:p>
            <a:r>
              <a:rPr lang="en-US" dirty="0"/>
              <a:t>FDE device discovery</a:t>
            </a:r>
          </a:p>
          <a:p>
            <a:r>
              <a:rPr lang="en-US" dirty="0"/>
              <a:t>Loading a project/recipe</a:t>
            </a:r>
          </a:p>
          <a:p>
            <a:r>
              <a:rPr lang="en-US" dirty="0"/>
              <a:t>Programming a FDE board</a:t>
            </a:r>
          </a:p>
          <a:p>
            <a:r>
              <a:rPr lang="en-US" dirty="0"/>
              <a:t>Running for 4 cycles &amp; printing the output</a:t>
            </a:r>
          </a:p>
        </p:txBody>
      </p:sp>
      <p:pic>
        <p:nvPicPr>
          <p:cNvPr id="4" name="FDE_CLI_DEMO0">
            <a:hlinkClick r:id="" action="ppaction://media"/>
            <a:extLst>
              <a:ext uri="{FF2B5EF4-FFF2-40B4-BE49-F238E27FC236}">
                <a16:creationId xmlns:a16="http://schemas.microsoft.com/office/drawing/2014/main" id="{12FAA415-9441-F201-7831-BBDC7312AC5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555"/>
          <a:stretch/>
        </p:blipFill>
        <p:spPr>
          <a:xfrm>
            <a:off x="6253655" y="1513988"/>
            <a:ext cx="5542105" cy="3830021"/>
          </a:xfrm>
          <a:prstGeom prst="rect">
            <a:avLst/>
          </a:prstGeom>
        </p:spPr>
      </p:pic>
    </p:spTree>
    <p:extLst>
      <p:ext uri="{BB962C8B-B14F-4D97-AF65-F5344CB8AC3E}">
        <p14:creationId xmlns:p14="http://schemas.microsoft.com/office/powerpoint/2010/main" val="274258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98928-76CA-2C6D-7E77-515AF372CCBD}"/>
            </a:ext>
          </a:extLst>
        </p:cNvPr>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A3FE33AC-FA4E-C5D5-5CF5-BC0E977ED6B3}"/>
              </a:ext>
            </a:extLst>
          </p:cNvPr>
          <p:cNvSpPr>
            <a:spLocks noGrp="1"/>
          </p:cNvSpPr>
          <p:nvPr>
            <p:ph type="ftr" sz="quarter" idx="11"/>
          </p:nvPr>
        </p:nvSpPr>
        <p:spPr/>
        <p:txBody>
          <a:bodyPr/>
          <a:lstStyle/>
          <a:p>
            <a:r>
              <a:rPr lang="en-US"/>
              <a:t>FDE Midterm Report</a:t>
            </a:r>
          </a:p>
        </p:txBody>
      </p:sp>
      <p:sp>
        <p:nvSpPr>
          <p:cNvPr id="13" name="Slide Number Placeholder 12">
            <a:extLst>
              <a:ext uri="{FF2B5EF4-FFF2-40B4-BE49-F238E27FC236}">
                <a16:creationId xmlns:a16="http://schemas.microsoft.com/office/drawing/2014/main" id="{55E18B91-82CF-9D87-A079-817E9BBBAF9D}"/>
              </a:ext>
            </a:extLst>
          </p:cNvPr>
          <p:cNvSpPr>
            <a:spLocks noGrp="1"/>
          </p:cNvSpPr>
          <p:nvPr>
            <p:ph type="sldNum" sz="quarter" idx="12"/>
          </p:nvPr>
        </p:nvSpPr>
        <p:spPr/>
        <p:txBody>
          <a:bodyPr/>
          <a:lstStyle/>
          <a:p>
            <a:fld id="{5BFCF61C-3B18-4C03-8326-CC3B32D710C9}" type="slidenum">
              <a:rPr lang="en-US" smtClean="0"/>
              <a:pPr/>
              <a:t>23</a:t>
            </a:fld>
            <a:endParaRPr lang="en-US"/>
          </a:p>
        </p:txBody>
      </p:sp>
      <p:sp>
        <p:nvSpPr>
          <p:cNvPr id="3" name="Text Placeholder 2">
            <a:extLst>
              <a:ext uri="{FF2B5EF4-FFF2-40B4-BE49-F238E27FC236}">
                <a16:creationId xmlns:a16="http://schemas.microsoft.com/office/drawing/2014/main" id="{4D1EC86F-B43C-65BB-E700-0249CBAE116D}"/>
              </a:ext>
            </a:extLst>
          </p:cNvPr>
          <p:cNvSpPr>
            <a:spLocks noGrp="1"/>
          </p:cNvSpPr>
          <p:nvPr>
            <p:ph type="body" sz="quarter" idx="13"/>
          </p:nvPr>
        </p:nvSpPr>
        <p:spPr/>
        <p:txBody>
          <a:bodyPr/>
          <a:lstStyle/>
          <a:p>
            <a:r>
              <a:rPr lang="en-US" dirty="0"/>
              <a:t>Explanation</a:t>
            </a:r>
          </a:p>
        </p:txBody>
      </p:sp>
      <p:sp>
        <p:nvSpPr>
          <p:cNvPr id="5" name="Text Placeholder 4">
            <a:extLst>
              <a:ext uri="{FF2B5EF4-FFF2-40B4-BE49-F238E27FC236}">
                <a16:creationId xmlns:a16="http://schemas.microsoft.com/office/drawing/2014/main" id="{5FFAC312-44FA-D315-C491-0BAAA1070A4F}"/>
              </a:ext>
            </a:extLst>
          </p:cNvPr>
          <p:cNvSpPr>
            <a:spLocks noGrp="1"/>
          </p:cNvSpPr>
          <p:nvPr>
            <p:ph type="body" sz="quarter" idx="15"/>
          </p:nvPr>
        </p:nvSpPr>
        <p:spPr>
          <a:xfrm>
            <a:off x="365760" y="3401567"/>
            <a:ext cx="5111496" cy="2510293"/>
          </a:xfrm>
        </p:spPr>
        <p:txBody>
          <a:bodyPr/>
          <a:lstStyle/>
          <a:p>
            <a:r>
              <a:rPr lang="en-US" dirty="0"/>
              <a:t>Each table is the resulting IO state of each clock cycle</a:t>
            </a:r>
          </a:p>
          <a:p>
            <a:r>
              <a:rPr lang="en-US" dirty="0"/>
              <a:t>Notice how in these four clock cycles, we see “H” and ”e” being outputted on the data bus</a:t>
            </a:r>
          </a:p>
          <a:p>
            <a:r>
              <a:rPr lang="en-US" dirty="0"/>
              <a:t>We can expect to see “</a:t>
            </a:r>
            <a:r>
              <a:rPr lang="en-US" dirty="0" err="1"/>
              <a:t>llo</a:t>
            </a:r>
            <a:r>
              <a:rPr lang="en-US" dirty="0"/>
              <a:t>” if we run for 6 more cycles</a:t>
            </a:r>
          </a:p>
        </p:txBody>
      </p:sp>
      <p:pic>
        <p:nvPicPr>
          <p:cNvPr id="6" name="Picture 5">
            <a:extLst>
              <a:ext uri="{FF2B5EF4-FFF2-40B4-BE49-F238E27FC236}">
                <a16:creationId xmlns:a16="http://schemas.microsoft.com/office/drawing/2014/main" id="{18907D51-93ED-E9F5-1804-821E08F70B4D}"/>
              </a:ext>
            </a:extLst>
          </p:cNvPr>
          <p:cNvPicPr>
            <a:picLocks noChangeAspect="1"/>
          </p:cNvPicPr>
          <p:nvPr/>
        </p:nvPicPr>
        <p:blipFill>
          <a:blip r:embed="rId2"/>
          <a:stretch>
            <a:fillRect/>
          </a:stretch>
        </p:blipFill>
        <p:spPr>
          <a:xfrm>
            <a:off x="5861304" y="0"/>
            <a:ext cx="5371696" cy="6556248"/>
          </a:xfrm>
          <a:prstGeom prst="rect">
            <a:avLst/>
          </a:prstGeom>
        </p:spPr>
      </p:pic>
      <p:sp>
        <p:nvSpPr>
          <p:cNvPr id="7" name="TextBox 6">
            <a:extLst>
              <a:ext uri="{FF2B5EF4-FFF2-40B4-BE49-F238E27FC236}">
                <a16:creationId xmlns:a16="http://schemas.microsoft.com/office/drawing/2014/main" id="{CE039905-8DC0-03B8-77B1-B8BB72731AB1}"/>
              </a:ext>
            </a:extLst>
          </p:cNvPr>
          <p:cNvSpPr txBox="1"/>
          <p:nvPr/>
        </p:nvSpPr>
        <p:spPr>
          <a:xfrm>
            <a:off x="7872248" y="3047792"/>
            <a:ext cx="1435008" cy="338554"/>
          </a:xfrm>
          <a:prstGeom prst="rect">
            <a:avLst/>
          </a:prstGeom>
          <a:noFill/>
        </p:spPr>
        <p:txBody>
          <a:bodyPr wrap="none" rtlCol="0">
            <a:spAutoFit/>
          </a:bodyPr>
          <a:lstStyle/>
          <a:p>
            <a:r>
              <a:rPr lang="en-US" sz="1600" dirty="0">
                <a:solidFill>
                  <a:schemeClr val="bg1"/>
                </a:solidFill>
              </a:rPr>
              <a:t>40 = 0x20 </a:t>
            </a:r>
            <a:r>
              <a:rPr lang="en-CA" sz="1600" dirty="0">
                <a:solidFill>
                  <a:schemeClr val="bg1"/>
                </a:solidFill>
              </a:rPr>
              <a:t>(H)</a:t>
            </a:r>
            <a:endParaRPr lang="en-US" sz="1600" dirty="0">
              <a:solidFill>
                <a:schemeClr val="bg1"/>
              </a:solidFill>
            </a:endParaRPr>
          </a:p>
        </p:txBody>
      </p:sp>
      <p:sp>
        <p:nvSpPr>
          <p:cNvPr id="10" name="TextBox 9">
            <a:extLst>
              <a:ext uri="{FF2B5EF4-FFF2-40B4-BE49-F238E27FC236}">
                <a16:creationId xmlns:a16="http://schemas.microsoft.com/office/drawing/2014/main" id="{0B931007-4F1C-0A1D-E842-F5E4B6346768}"/>
              </a:ext>
            </a:extLst>
          </p:cNvPr>
          <p:cNvSpPr txBox="1"/>
          <p:nvPr/>
        </p:nvSpPr>
        <p:spPr>
          <a:xfrm>
            <a:off x="7872248" y="5911861"/>
            <a:ext cx="1401346" cy="338554"/>
          </a:xfrm>
          <a:prstGeom prst="rect">
            <a:avLst/>
          </a:prstGeom>
          <a:noFill/>
        </p:spPr>
        <p:txBody>
          <a:bodyPr wrap="none" rtlCol="0">
            <a:spAutoFit/>
          </a:bodyPr>
          <a:lstStyle/>
          <a:p>
            <a:r>
              <a:rPr lang="en-US" sz="1600" dirty="0">
                <a:solidFill>
                  <a:schemeClr val="bg1"/>
                </a:solidFill>
              </a:rPr>
              <a:t>69 = 0x45 (e)</a:t>
            </a:r>
          </a:p>
        </p:txBody>
      </p:sp>
      <p:sp>
        <p:nvSpPr>
          <p:cNvPr id="14" name="Rectangle 13">
            <a:extLst>
              <a:ext uri="{FF2B5EF4-FFF2-40B4-BE49-F238E27FC236}">
                <a16:creationId xmlns:a16="http://schemas.microsoft.com/office/drawing/2014/main" id="{6D3C8A4E-54A3-3E23-C927-F0C0925034E3}"/>
              </a:ext>
            </a:extLst>
          </p:cNvPr>
          <p:cNvSpPr/>
          <p:nvPr/>
        </p:nvSpPr>
        <p:spPr>
          <a:xfrm>
            <a:off x="5861304" y="6548826"/>
            <a:ext cx="5371696"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Snapshot</a:t>
            </a:r>
            <a:r>
              <a:rPr lang="zh-CN" altLang="en-US" sz="1200" dirty="0">
                <a:latin typeface="Times New Roman" panose="02020603050405020304" pitchFamily="18" charset="0"/>
                <a:cs typeface="Times New Roman" panose="02020603050405020304" pitchFamily="18" charset="0"/>
              </a:rPr>
              <a:t> </a:t>
            </a:r>
            <a:r>
              <a:rPr lang="en-CA" altLang="zh-CN" sz="1200" dirty="0">
                <a:latin typeface="Times New Roman" panose="02020603050405020304" pitchFamily="18" charset="0"/>
                <a:cs typeface="Times New Roman" panose="02020603050405020304" pitchFamily="18" charset="0"/>
              </a:rPr>
              <a:t>of output of the output of name display FDE CLI demo</a:t>
            </a:r>
            <a:endParaRPr lang="en-US" sz="1200" dirty="0">
              <a:latin typeface="Times New Roman" panose="02020603050405020304" pitchFamily="18" charset="0"/>
              <a:cs typeface="Times New Roman" panose="02020603050405020304" pitchFamily="18" charset="0"/>
            </a:endParaRPr>
          </a:p>
        </p:txBody>
      </p:sp>
      <p:sp>
        <p:nvSpPr>
          <p:cNvPr id="15" name="Title 1">
            <a:extLst>
              <a:ext uri="{FF2B5EF4-FFF2-40B4-BE49-F238E27FC236}">
                <a16:creationId xmlns:a16="http://schemas.microsoft.com/office/drawing/2014/main" id="{2A2FC5FE-FD99-E843-A499-EA74812057D5}"/>
              </a:ext>
            </a:extLst>
          </p:cNvPr>
          <p:cNvSpPr>
            <a:spLocks noGrp="1"/>
          </p:cNvSpPr>
          <p:nvPr>
            <p:ph type="title"/>
          </p:nvPr>
        </p:nvSpPr>
        <p:spPr>
          <a:xfrm>
            <a:off x="607656" y="1191663"/>
            <a:ext cx="10515600" cy="1164546"/>
          </a:xfrm>
        </p:spPr>
        <p:txBody>
          <a:bodyPr/>
          <a:lstStyle/>
          <a:p>
            <a:r>
              <a:rPr lang="en-US" dirty="0"/>
              <a:t>FDE-CLI DEMO</a:t>
            </a:r>
            <a:br>
              <a:rPr lang="en-US" dirty="0"/>
            </a:br>
            <a:r>
              <a:rPr lang="en-US" b="1" dirty="0"/>
              <a:t>Name Display</a:t>
            </a:r>
          </a:p>
        </p:txBody>
      </p:sp>
    </p:spTree>
    <p:extLst>
      <p:ext uri="{BB962C8B-B14F-4D97-AF65-F5344CB8AC3E}">
        <p14:creationId xmlns:p14="http://schemas.microsoft.com/office/powerpoint/2010/main" val="100612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BB127-BF81-E043-22B5-8672341F94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7B219-CBB8-87CD-22F5-C488EC58541B}"/>
              </a:ext>
            </a:extLst>
          </p:cNvPr>
          <p:cNvSpPr>
            <a:spLocks noGrp="1"/>
          </p:cNvSpPr>
          <p:nvPr>
            <p:ph type="title"/>
          </p:nvPr>
        </p:nvSpPr>
        <p:spPr>
          <a:xfrm>
            <a:off x="667511" y="1399032"/>
            <a:ext cx="5039021" cy="1682749"/>
          </a:xfrm>
        </p:spPr>
        <p:txBody>
          <a:bodyPr/>
          <a:lstStyle/>
          <a:p>
            <a:r>
              <a:rPr lang="en-US" dirty="0"/>
              <a:t>FDE-CLI</a:t>
            </a:r>
            <a:br>
              <a:rPr lang="en-US" dirty="0"/>
            </a:br>
            <a:r>
              <a:rPr lang="en-US" dirty="0"/>
              <a:t>Future Plans</a:t>
            </a:r>
          </a:p>
        </p:txBody>
      </p:sp>
      <p:sp>
        <p:nvSpPr>
          <p:cNvPr id="12" name="Footer Placeholder 11">
            <a:extLst>
              <a:ext uri="{FF2B5EF4-FFF2-40B4-BE49-F238E27FC236}">
                <a16:creationId xmlns:a16="http://schemas.microsoft.com/office/drawing/2014/main" id="{50C8A7F9-2FAF-9217-18A1-8F8D41C9B43C}"/>
              </a:ext>
            </a:extLst>
          </p:cNvPr>
          <p:cNvSpPr>
            <a:spLocks noGrp="1"/>
          </p:cNvSpPr>
          <p:nvPr>
            <p:ph type="ftr" sz="quarter" idx="11"/>
          </p:nvPr>
        </p:nvSpPr>
        <p:spPr/>
        <p:txBody>
          <a:bodyPr/>
          <a:lstStyle/>
          <a:p>
            <a:r>
              <a:rPr lang="en-US"/>
              <a:t>FDE Midterm Report</a:t>
            </a:r>
            <a:endParaRPr lang="en-PK" dirty="0"/>
          </a:p>
        </p:txBody>
      </p:sp>
      <p:sp>
        <p:nvSpPr>
          <p:cNvPr id="3" name="Text Placeholder 2">
            <a:extLst>
              <a:ext uri="{FF2B5EF4-FFF2-40B4-BE49-F238E27FC236}">
                <a16:creationId xmlns:a16="http://schemas.microsoft.com/office/drawing/2014/main" id="{E64B756D-EE32-683D-B4C4-9593AE858825}"/>
              </a:ext>
            </a:extLst>
          </p:cNvPr>
          <p:cNvSpPr>
            <a:spLocks noGrp="1"/>
          </p:cNvSpPr>
          <p:nvPr>
            <p:ph type="body" sz="quarter" idx="13"/>
          </p:nvPr>
        </p:nvSpPr>
        <p:spPr/>
        <p:txBody>
          <a:bodyPr/>
          <a:lstStyle/>
          <a:p>
            <a:r>
              <a:rPr lang="en-CA" dirty="0"/>
              <a:t>Future to-do:</a:t>
            </a:r>
            <a:endParaRPr lang="en-PK" dirty="0"/>
          </a:p>
        </p:txBody>
      </p:sp>
      <p:sp>
        <p:nvSpPr>
          <p:cNvPr id="5" name="Text Placeholder 4">
            <a:extLst>
              <a:ext uri="{FF2B5EF4-FFF2-40B4-BE49-F238E27FC236}">
                <a16:creationId xmlns:a16="http://schemas.microsoft.com/office/drawing/2014/main" id="{CB6179F3-E4EF-FFE5-7BBE-24FF2A13A733}"/>
              </a:ext>
            </a:extLst>
          </p:cNvPr>
          <p:cNvSpPr>
            <a:spLocks noGrp="1"/>
          </p:cNvSpPr>
          <p:nvPr>
            <p:ph type="body" sz="quarter" idx="15"/>
          </p:nvPr>
        </p:nvSpPr>
        <p:spPr>
          <a:xfrm>
            <a:off x="5989320" y="1792223"/>
            <a:ext cx="4754880" cy="4701710"/>
          </a:xfrm>
        </p:spPr>
        <p:txBody>
          <a:bodyPr/>
          <a:lstStyle/>
          <a:p>
            <a:r>
              <a:rPr lang="en-US" dirty="0"/>
              <a:t>Multi-threading (to interact with multiple FDE boards at the </a:t>
            </a:r>
            <a:r>
              <a:rPr lang="en-US" b="1" dirty="0"/>
              <a:t>same time</a:t>
            </a:r>
            <a:r>
              <a:rPr lang="en-US" dirty="0"/>
              <a:t>)</a:t>
            </a:r>
          </a:p>
          <a:p>
            <a:r>
              <a:rPr lang="en-US" dirty="0"/>
              <a:t>Multi-threading to support polling data from a AFIFO</a:t>
            </a:r>
          </a:p>
          <a:p>
            <a:r>
              <a:rPr lang="en-US" dirty="0"/>
              <a:t>Support scripts (similar to DC’s .</a:t>
            </a:r>
            <a:r>
              <a:rPr lang="en-US" dirty="0" err="1"/>
              <a:t>tcl</a:t>
            </a:r>
            <a:r>
              <a:rPr lang="en-US" dirty="0"/>
              <a:t> file)</a:t>
            </a:r>
          </a:p>
          <a:p>
            <a:r>
              <a:rPr lang="en-US" dirty="0"/>
              <a:t>Better error handling</a:t>
            </a:r>
          </a:p>
          <a:p>
            <a:r>
              <a:rPr lang="en-US" dirty="0"/>
              <a:t>Handle asynchronous events (s.a. USB unplug)</a:t>
            </a:r>
          </a:p>
          <a:p>
            <a:r>
              <a:rPr lang="en-US" dirty="0"/>
              <a:t>…</a:t>
            </a:r>
          </a:p>
          <a:p>
            <a:endParaRPr lang="en-US" dirty="0"/>
          </a:p>
        </p:txBody>
      </p:sp>
      <p:sp>
        <p:nvSpPr>
          <p:cNvPr id="13" name="Slide Number Placeholder 12">
            <a:extLst>
              <a:ext uri="{FF2B5EF4-FFF2-40B4-BE49-F238E27FC236}">
                <a16:creationId xmlns:a16="http://schemas.microsoft.com/office/drawing/2014/main" id="{FDB89B15-1BC2-F234-6553-290BFB978908}"/>
              </a:ext>
            </a:extLst>
          </p:cNvPr>
          <p:cNvSpPr>
            <a:spLocks noGrp="1"/>
          </p:cNvSpPr>
          <p:nvPr>
            <p:ph type="sldNum" sz="quarter" idx="12"/>
          </p:nvPr>
        </p:nvSpPr>
        <p:spPr/>
        <p:txBody>
          <a:bodyPr/>
          <a:lstStyle/>
          <a:p>
            <a:fld id="{5BFCF61C-3B18-4C03-8326-CC3B32D710C9}" type="slidenum">
              <a:rPr lang="en-US" smtClean="0"/>
              <a:pPr/>
              <a:t>24</a:t>
            </a:fld>
            <a:endParaRPr lang="en-US"/>
          </a:p>
        </p:txBody>
      </p:sp>
      <p:pic>
        <p:nvPicPr>
          <p:cNvPr id="9218" name="Picture 2" descr="That is why you and I should be Rustaceans | KBTG Life">
            <a:extLst>
              <a:ext uri="{FF2B5EF4-FFF2-40B4-BE49-F238E27FC236}">
                <a16:creationId xmlns:a16="http://schemas.microsoft.com/office/drawing/2014/main" id="{BF18935A-225C-D0EB-1827-CEDC896FA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1" y="4671337"/>
            <a:ext cx="2652632" cy="2029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39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C600A-39D5-D980-63B1-5AA1A6C47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449E5-5733-7D70-F0A8-547F7DCA7208}"/>
              </a:ext>
            </a:extLst>
          </p:cNvPr>
          <p:cNvSpPr>
            <a:spLocks noGrp="1"/>
          </p:cNvSpPr>
          <p:nvPr>
            <p:ph type="title"/>
          </p:nvPr>
        </p:nvSpPr>
        <p:spPr/>
        <p:txBody>
          <a:bodyPr/>
          <a:lstStyle/>
          <a:p>
            <a:r>
              <a:rPr lang="en-US" dirty="0"/>
              <a:t>I2C</a:t>
            </a:r>
          </a:p>
        </p:txBody>
      </p:sp>
      <p:sp>
        <p:nvSpPr>
          <p:cNvPr id="3" name="Text Placeholder 2">
            <a:extLst>
              <a:ext uri="{FF2B5EF4-FFF2-40B4-BE49-F238E27FC236}">
                <a16:creationId xmlns:a16="http://schemas.microsoft.com/office/drawing/2014/main" id="{7D246424-565A-1F83-4133-7D108BAEF4AC}"/>
              </a:ext>
            </a:extLst>
          </p:cNvPr>
          <p:cNvSpPr>
            <a:spLocks noGrp="1"/>
          </p:cNvSpPr>
          <p:nvPr>
            <p:ph type="body" idx="1"/>
          </p:nvPr>
        </p:nvSpPr>
        <p:spPr/>
        <p:txBody>
          <a:bodyPr/>
          <a:lstStyle/>
          <a:p>
            <a:r>
              <a:rPr lang="en-US" dirty="0"/>
              <a:t>(</a:t>
            </a:r>
            <a:r>
              <a:rPr lang="en-CA" b="1" i="1" dirty="0">
                <a:solidFill>
                  <a:srgbClr val="ECECEC"/>
                </a:solidFill>
                <a:effectLst/>
                <a:latin typeface="Google Sans"/>
              </a:rPr>
              <a:t>I</a:t>
            </a:r>
            <a:r>
              <a:rPr lang="en-CA" b="0" i="0" dirty="0">
                <a:solidFill>
                  <a:srgbClr val="ECECEC"/>
                </a:solidFill>
                <a:effectLst/>
                <a:latin typeface="Google Sans"/>
              </a:rPr>
              <a:t>nter-</a:t>
            </a:r>
            <a:r>
              <a:rPr lang="en-CA" b="1" i="1" dirty="0">
                <a:solidFill>
                  <a:srgbClr val="ECECEC"/>
                </a:solidFill>
                <a:effectLst/>
                <a:latin typeface="Google Sans"/>
              </a:rPr>
              <a:t>I</a:t>
            </a:r>
            <a:r>
              <a:rPr lang="en-CA" b="0" i="0" dirty="0">
                <a:solidFill>
                  <a:srgbClr val="ECECEC"/>
                </a:solidFill>
                <a:effectLst/>
                <a:latin typeface="Google Sans"/>
              </a:rPr>
              <a:t>ntegrated </a:t>
            </a:r>
            <a:r>
              <a:rPr lang="en-CA" b="1" i="1" dirty="0">
                <a:solidFill>
                  <a:srgbClr val="ECECEC"/>
                </a:solidFill>
                <a:effectLst/>
                <a:latin typeface="Google Sans"/>
              </a:rPr>
              <a:t>C</a:t>
            </a:r>
            <a:r>
              <a:rPr lang="en-CA" b="0" i="0" dirty="0">
                <a:solidFill>
                  <a:srgbClr val="ECECEC"/>
                </a:solidFill>
                <a:effectLst/>
                <a:latin typeface="Google Sans"/>
              </a:rPr>
              <a:t>ircuit)</a:t>
            </a:r>
            <a:endParaRPr lang="en-US" dirty="0"/>
          </a:p>
        </p:txBody>
      </p:sp>
      <p:pic>
        <p:nvPicPr>
          <p:cNvPr id="4" name="Picture 3">
            <a:extLst>
              <a:ext uri="{FF2B5EF4-FFF2-40B4-BE49-F238E27FC236}">
                <a16:creationId xmlns:a16="http://schemas.microsoft.com/office/drawing/2014/main" id="{8DBEA9AA-7AC0-655D-C558-DAAB79B80E71}"/>
              </a:ext>
            </a:extLst>
          </p:cNvPr>
          <p:cNvPicPr>
            <a:picLocks noChangeAspect="1"/>
          </p:cNvPicPr>
          <p:nvPr/>
        </p:nvPicPr>
        <p:blipFill>
          <a:blip r:embed="rId3"/>
          <a:stretch>
            <a:fillRect/>
          </a:stretch>
        </p:blipFill>
        <p:spPr>
          <a:xfrm>
            <a:off x="224590" y="187430"/>
            <a:ext cx="5418221" cy="305351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5" name="Picture 4">
            <a:extLst>
              <a:ext uri="{FF2B5EF4-FFF2-40B4-BE49-F238E27FC236}">
                <a16:creationId xmlns:a16="http://schemas.microsoft.com/office/drawing/2014/main" id="{561FCFE5-F39F-B943-E8CA-451B5F8D09C2}"/>
              </a:ext>
            </a:extLst>
          </p:cNvPr>
          <p:cNvPicPr>
            <a:picLocks noChangeAspect="1"/>
          </p:cNvPicPr>
          <p:nvPr/>
        </p:nvPicPr>
        <p:blipFill>
          <a:blip r:embed="rId4"/>
          <a:stretch>
            <a:fillRect/>
          </a:stretch>
        </p:blipFill>
        <p:spPr>
          <a:xfrm>
            <a:off x="5889462" y="187430"/>
            <a:ext cx="5211337" cy="305351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911202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432A9-E699-17D0-1CF6-C4694E650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55D2C-D520-343F-EE8D-E29AE0D6A93A}"/>
              </a:ext>
            </a:extLst>
          </p:cNvPr>
          <p:cNvSpPr>
            <a:spLocks noGrp="1"/>
          </p:cNvSpPr>
          <p:nvPr>
            <p:ph type="title"/>
          </p:nvPr>
        </p:nvSpPr>
        <p:spPr/>
        <p:txBody>
          <a:bodyPr/>
          <a:lstStyle/>
          <a:p>
            <a:r>
              <a:rPr lang="en-US" dirty="0"/>
              <a:t>Growing Pains</a:t>
            </a:r>
          </a:p>
        </p:txBody>
      </p:sp>
      <p:sp>
        <p:nvSpPr>
          <p:cNvPr id="12" name="Footer Placeholder 11">
            <a:extLst>
              <a:ext uri="{FF2B5EF4-FFF2-40B4-BE49-F238E27FC236}">
                <a16:creationId xmlns:a16="http://schemas.microsoft.com/office/drawing/2014/main" id="{78DFDDC6-EAEE-0EB7-AED3-22A7E70FA252}"/>
              </a:ext>
            </a:extLst>
          </p:cNvPr>
          <p:cNvSpPr>
            <a:spLocks noGrp="1"/>
          </p:cNvSpPr>
          <p:nvPr>
            <p:ph type="ftr" sz="quarter" idx="11"/>
          </p:nvPr>
        </p:nvSpPr>
        <p:spPr/>
        <p:txBody>
          <a:bodyPr/>
          <a:lstStyle/>
          <a:p>
            <a:r>
              <a:rPr lang="en-US"/>
              <a:t>FDE Midterm Report</a:t>
            </a:r>
            <a:endParaRPr lang="en-PK" dirty="0"/>
          </a:p>
        </p:txBody>
      </p:sp>
      <p:sp>
        <p:nvSpPr>
          <p:cNvPr id="13" name="Slide Number Placeholder 12">
            <a:extLst>
              <a:ext uri="{FF2B5EF4-FFF2-40B4-BE49-F238E27FC236}">
                <a16:creationId xmlns:a16="http://schemas.microsoft.com/office/drawing/2014/main" id="{F3B1F81D-943A-491A-4EDE-D340A4DD73C7}"/>
              </a:ext>
            </a:extLst>
          </p:cNvPr>
          <p:cNvSpPr>
            <a:spLocks noGrp="1"/>
          </p:cNvSpPr>
          <p:nvPr>
            <p:ph type="sldNum" sz="quarter" idx="12"/>
          </p:nvPr>
        </p:nvSpPr>
        <p:spPr/>
        <p:txBody>
          <a:bodyPr/>
          <a:lstStyle/>
          <a:p>
            <a:fld id="{5BFCF61C-3B18-4C03-8326-CC3B32D710C9}" type="slidenum">
              <a:rPr lang="en-US" smtClean="0"/>
              <a:pPr/>
              <a:t>26</a:t>
            </a:fld>
            <a:endParaRPr lang="en-US"/>
          </a:p>
        </p:txBody>
      </p:sp>
      <p:sp>
        <p:nvSpPr>
          <p:cNvPr id="11" name="Text Placeholder 3">
            <a:extLst>
              <a:ext uri="{FF2B5EF4-FFF2-40B4-BE49-F238E27FC236}">
                <a16:creationId xmlns:a16="http://schemas.microsoft.com/office/drawing/2014/main" id="{5018C47F-3471-87B9-9541-4ACA43F2CCD7}"/>
              </a:ext>
            </a:extLst>
          </p:cNvPr>
          <p:cNvSpPr txBox="1">
            <a:spLocks/>
          </p:cNvSpPr>
          <p:nvPr/>
        </p:nvSpPr>
        <p:spPr>
          <a:xfrm>
            <a:off x="902455" y="3503632"/>
            <a:ext cx="4828032" cy="49053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Timing Issues</a:t>
            </a:r>
            <a:endParaRPr lang="en-PK" dirty="0"/>
          </a:p>
        </p:txBody>
      </p:sp>
      <p:sp>
        <p:nvSpPr>
          <p:cNvPr id="14" name="Text Placeholder 5">
            <a:extLst>
              <a:ext uri="{FF2B5EF4-FFF2-40B4-BE49-F238E27FC236}">
                <a16:creationId xmlns:a16="http://schemas.microsoft.com/office/drawing/2014/main" id="{D0E59B6C-8160-3C11-9EE8-6952DCABAB40}"/>
              </a:ext>
            </a:extLst>
          </p:cNvPr>
          <p:cNvSpPr txBox="1">
            <a:spLocks/>
          </p:cNvSpPr>
          <p:nvPr/>
        </p:nvSpPr>
        <p:spPr>
          <a:xfrm>
            <a:off x="646423" y="3942544"/>
            <a:ext cx="4754880" cy="2613704"/>
          </a:xfrm>
          <a:prstGeom prst="rect">
            <a:avLst/>
          </a:prstGeom>
        </p:spPr>
        <p:txBody>
          <a:bodyPr vert="horz" lIns="91440" tIns="45720" rIns="91440" bIns="45720" rtlCol="0">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Qt::</a:t>
            </a:r>
            <a:r>
              <a:rPr lang="en-CA" dirty="0" err="1"/>
              <a:t>PreciseTimer</a:t>
            </a:r>
            <a:r>
              <a:rPr lang="en-CA" dirty="0">
                <a:solidFill>
                  <a:srgbClr val="000000"/>
                </a:solidFill>
                <a:latin typeface="Titillium Web" panose="020F0502020204030204" pitchFamily="34" charset="0"/>
              </a:rPr>
              <a:t> &amp; thread::sleep</a:t>
            </a:r>
            <a:r>
              <a:rPr lang="en-US" dirty="0">
                <a:solidFill>
                  <a:srgbClr val="000000"/>
                </a:solidFill>
                <a:latin typeface="Titillium Web" panose="020F0502020204030204" pitchFamily="34" charset="0"/>
              </a:rPr>
              <a:t> </a:t>
            </a:r>
            <a:r>
              <a:rPr lang="en-CA" dirty="0">
                <a:solidFill>
                  <a:srgbClr val="000000"/>
                </a:solidFill>
                <a:latin typeface="Titillium Web" panose="020F0502020204030204" pitchFamily="34" charset="0"/>
              </a:rPr>
              <a:t>(Rust) suffer from precision issues</a:t>
            </a:r>
            <a:endParaRPr lang="en-US" dirty="0"/>
          </a:p>
          <a:p>
            <a:r>
              <a:rPr lang="en-US" dirty="0"/>
              <a:t>At high frequencies, we might observer jitters (fluctuations in timing)</a:t>
            </a:r>
          </a:p>
          <a:p>
            <a:r>
              <a:rPr lang="en-CA" b="0" i="0" dirty="0">
                <a:solidFill>
                  <a:srgbClr val="000000"/>
                </a:solidFill>
                <a:effectLst/>
                <a:latin typeface="Titillium Web" pitchFamily="2" charset="77"/>
              </a:rPr>
              <a:t>Windows/MacOS is definitely not a </a:t>
            </a:r>
            <a:r>
              <a:rPr lang="en-CA" b="1" i="0" dirty="0">
                <a:solidFill>
                  <a:srgbClr val="000000"/>
                </a:solidFill>
                <a:effectLst/>
                <a:latin typeface="Titillium Web" pitchFamily="2" charset="77"/>
              </a:rPr>
              <a:t>real-time operating</a:t>
            </a:r>
            <a:r>
              <a:rPr lang="en-CA" b="0" i="0" dirty="0">
                <a:solidFill>
                  <a:srgbClr val="000000"/>
                </a:solidFill>
                <a:effectLst/>
                <a:latin typeface="Titillium Web" pitchFamily="2" charset="77"/>
              </a:rPr>
              <a:t> system (</a:t>
            </a:r>
            <a:r>
              <a:rPr lang="en-CA" b="1" i="0" dirty="0">
                <a:solidFill>
                  <a:srgbClr val="000000"/>
                </a:solidFill>
                <a:effectLst/>
                <a:latin typeface="Titillium Web" pitchFamily="2" charset="77"/>
              </a:rPr>
              <a:t>RTOS</a:t>
            </a:r>
            <a:r>
              <a:rPr lang="en-CA" b="0" i="0" dirty="0">
                <a:solidFill>
                  <a:srgbClr val="000000"/>
                </a:solidFill>
                <a:effectLst/>
                <a:latin typeface="Titillium Web" pitchFamily="2" charset="77"/>
              </a:rPr>
              <a:t>), and most Linux machines aren't either</a:t>
            </a:r>
            <a:endParaRPr lang="en-US" dirty="0"/>
          </a:p>
        </p:txBody>
      </p:sp>
      <p:pic>
        <p:nvPicPr>
          <p:cNvPr id="21" name="sd1742775315_2">
            <a:hlinkClick r:id="" action="ppaction://media"/>
            <a:extLst>
              <a:ext uri="{FF2B5EF4-FFF2-40B4-BE49-F238E27FC236}">
                <a16:creationId xmlns:a16="http://schemas.microsoft.com/office/drawing/2014/main" id="{8D1559AD-C725-C426-08D6-7D3760CEA2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86519" y="576072"/>
            <a:ext cx="5357506" cy="3013597"/>
          </a:xfrm>
          <a:prstGeom prst="rect">
            <a:avLst/>
          </a:prstGeom>
        </p:spPr>
      </p:pic>
      <p:sp>
        <p:nvSpPr>
          <p:cNvPr id="22" name="Text Placeholder 3">
            <a:extLst>
              <a:ext uri="{FF2B5EF4-FFF2-40B4-BE49-F238E27FC236}">
                <a16:creationId xmlns:a16="http://schemas.microsoft.com/office/drawing/2014/main" id="{80D67675-C353-C806-06C4-3E194E9236C3}"/>
              </a:ext>
            </a:extLst>
          </p:cNvPr>
          <p:cNvSpPr txBox="1">
            <a:spLocks/>
          </p:cNvSpPr>
          <p:nvPr/>
        </p:nvSpPr>
        <p:spPr>
          <a:xfrm>
            <a:off x="6478174" y="3913538"/>
            <a:ext cx="4828032" cy="49053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Rabbit</a:t>
            </a:r>
            <a:endParaRPr lang="en-PK" dirty="0"/>
          </a:p>
        </p:txBody>
      </p:sp>
      <p:sp>
        <p:nvSpPr>
          <p:cNvPr id="23" name="Text Placeholder 5">
            <a:extLst>
              <a:ext uri="{FF2B5EF4-FFF2-40B4-BE49-F238E27FC236}">
                <a16:creationId xmlns:a16="http://schemas.microsoft.com/office/drawing/2014/main" id="{93F2EB11-F1E3-65B5-AF45-FC7B7A84CEB2}"/>
              </a:ext>
            </a:extLst>
          </p:cNvPr>
          <p:cNvSpPr txBox="1">
            <a:spLocks/>
          </p:cNvSpPr>
          <p:nvPr/>
        </p:nvSpPr>
        <p:spPr>
          <a:xfrm>
            <a:off x="6222142" y="4352450"/>
            <a:ext cx="4754880" cy="2216518"/>
          </a:xfrm>
          <a:prstGeom prst="rect">
            <a:avLst/>
          </a:prstGeom>
        </p:spPr>
        <p:txBody>
          <a:bodyPr vert="horz" lIns="91440" tIns="45720" rIns="91440" bIns="45720" rtlCol="0">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Rabbit does not have any virtual component(s) for reading &amp; writing (hex/binary data) to and from registers</a:t>
            </a:r>
          </a:p>
          <a:p>
            <a:r>
              <a:rPr lang="en-US" dirty="0"/>
              <a:t>No fine-control over the processing of data received &amp; transmitted on every clock cycle</a:t>
            </a:r>
          </a:p>
          <a:p>
            <a:r>
              <a:rPr lang="en-US" dirty="0"/>
              <a:t>No scripting / automation</a:t>
            </a:r>
          </a:p>
        </p:txBody>
      </p:sp>
      <p:sp>
        <p:nvSpPr>
          <p:cNvPr id="3" name="Rectangle 2">
            <a:extLst>
              <a:ext uri="{FF2B5EF4-FFF2-40B4-BE49-F238E27FC236}">
                <a16:creationId xmlns:a16="http://schemas.microsoft.com/office/drawing/2014/main" id="{6837EB89-2182-A819-9308-8C7DC8CB5694}"/>
              </a:ext>
            </a:extLst>
          </p:cNvPr>
          <p:cNvSpPr/>
          <p:nvPr/>
        </p:nvSpPr>
        <p:spPr>
          <a:xfrm>
            <a:off x="5979424" y="3597016"/>
            <a:ext cx="5371696"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Video of </a:t>
            </a:r>
            <a:r>
              <a:rPr lang="en-US" sz="1200" b="1" dirty="0">
                <a:latin typeface="Times New Roman" panose="02020603050405020304" pitchFamily="18" charset="0"/>
                <a:cs typeface="Times New Roman" panose="02020603050405020304" pitchFamily="18" charset="0"/>
              </a:rPr>
              <a:t>jitters</a:t>
            </a:r>
            <a:r>
              <a:rPr lang="en-US" sz="1200" dirty="0">
                <a:latin typeface="Times New Roman" panose="02020603050405020304" pitchFamily="18" charset="0"/>
                <a:cs typeface="Times New Roman" panose="02020603050405020304" pitchFamily="18" charset="0"/>
              </a:rPr>
              <a:t> observed from the SMIMS clock at high frequencies</a:t>
            </a:r>
          </a:p>
        </p:txBody>
      </p:sp>
    </p:spTree>
    <p:extLst>
      <p:ext uri="{BB962C8B-B14F-4D97-AF65-F5344CB8AC3E}">
        <p14:creationId xmlns:p14="http://schemas.microsoft.com/office/powerpoint/2010/main" val="41414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1"/>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D411B-CFC0-9151-20DC-BF6B61D8F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4D1FD-0F74-DA04-12C1-CA13CB30C635}"/>
              </a:ext>
            </a:extLst>
          </p:cNvPr>
          <p:cNvSpPr>
            <a:spLocks noGrp="1"/>
          </p:cNvSpPr>
          <p:nvPr>
            <p:ph type="title"/>
          </p:nvPr>
        </p:nvSpPr>
        <p:spPr/>
        <p:txBody>
          <a:bodyPr/>
          <a:lstStyle/>
          <a:p>
            <a:r>
              <a:rPr lang="en-US" dirty="0"/>
              <a:t>Solution</a:t>
            </a:r>
          </a:p>
        </p:txBody>
      </p:sp>
      <p:sp>
        <p:nvSpPr>
          <p:cNvPr id="13" name="Footer Placeholder 12">
            <a:extLst>
              <a:ext uri="{FF2B5EF4-FFF2-40B4-BE49-F238E27FC236}">
                <a16:creationId xmlns:a16="http://schemas.microsoft.com/office/drawing/2014/main" id="{DD3BAB81-7E15-FFFA-6096-8EAE660351E4}"/>
              </a:ext>
            </a:extLst>
          </p:cNvPr>
          <p:cNvSpPr>
            <a:spLocks noGrp="1"/>
          </p:cNvSpPr>
          <p:nvPr>
            <p:ph type="ftr" sz="quarter" idx="11"/>
          </p:nvPr>
        </p:nvSpPr>
        <p:spPr/>
        <p:txBody>
          <a:bodyPr/>
          <a:lstStyle/>
          <a:p>
            <a:r>
              <a:rPr lang="en-US"/>
              <a:t>FDE Midterm Report</a:t>
            </a:r>
            <a:endParaRPr lang="en-PK" dirty="0"/>
          </a:p>
        </p:txBody>
      </p:sp>
      <p:sp>
        <p:nvSpPr>
          <p:cNvPr id="3" name="Text Placeholder 2">
            <a:extLst>
              <a:ext uri="{FF2B5EF4-FFF2-40B4-BE49-F238E27FC236}">
                <a16:creationId xmlns:a16="http://schemas.microsoft.com/office/drawing/2014/main" id="{C6573270-AC6A-CBDB-D1E2-A2104EA876A2}"/>
              </a:ext>
            </a:extLst>
          </p:cNvPr>
          <p:cNvSpPr>
            <a:spLocks noGrp="1"/>
          </p:cNvSpPr>
          <p:nvPr>
            <p:ph type="body" sz="quarter" idx="13"/>
          </p:nvPr>
        </p:nvSpPr>
        <p:spPr>
          <a:xfrm>
            <a:off x="1113816" y="1301685"/>
            <a:ext cx="4828032" cy="490538"/>
          </a:xfrm>
        </p:spPr>
        <p:txBody>
          <a:bodyPr/>
          <a:lstStyle/>
          <a:p>
            <a:r>
              <a:rPr lang="en-US" dirty="0"/>
              <a:t>FDE board has two clocks</a:t>
            </a:r>
          </a:p>
        </p:txBody>
      </p:sp>
      <p:sp>
        <p:nvSpPr>
          <p:cNvPr id="12" name="Text Placeholder 11">
            <a:extLst>
              <a:ext uri="{FF2B5EF4-FFF2-40B4-BE49-F238E27FC236}">
                <a16:creationId xmlns:a16="http://schemas.microsoft.com/office/drawing/2014/main" id="{B1D81BB3-D406-EBEF-D664-940F7C7764E7}"/>
              </a:ext>
            </a:extLst>
          </p:cNvPr>
          <p:cNvSpPr>
            <a:spLocks noGrp="1"/>
          </p:cNvSpPr>
          <p:nvPr>
            <p:ph type="body" sz="quarter" idx="15"/>
          </p:nvPr>
        </p:nvSpPr>
        <p:spPr>
          <a:xfrm>
            <a:off x="848640" y="1792223"/>
            <a:ext cx="4754880" cy="1937295"/>
          </a:xfrm>
        </p:spPr>
        <p:txBody>
          <a:bodyPr/>
          <a:lstStyle/>
          <a:p>
            <a:r>
              <a:rPr lang="en-US" dirty="0"/>
              <a:t>SMIMS engine clock (P77)</a:t>
            </a:r>
          </a:p>
          <a:p>
            <a:r>
              <a:rPr lang="en-US" dirty="0"/>
              <a:t>Internal 30MHz clock (P185)</a:t>
            </a:r>
          </a:p>
          <a:p>
            <a:r>
              <a:rPr lang="en-US" dirty="0"/>
              <a:t>Have I2C running on the 30MHz oscillator</a:t>
            </a:r>
          </a:p>
          <a:p>
            <a:r>
              <a:rPr lang="en-US" dirty="0"/>
              <a:t>Use an asynchronous FIFO between I2C module &amp; SMIMS engine</a:t>
            </a:r>
          </a:p>
        </p:txBody>
      </p:sp>
      <p:sp>
        <p:nvSpPr>
          <p:cNvPr id="11" name="Text Placeholder 10">
            <a:extLst>
              <a:ext uri="{FF2B5EF4-FFF2-40B4-BE49-F238E27FC236}">
                <a16:creationId xmlns:a16="http://schemas.microsoft.com/office/drawing/2014/main" id="{57D64550-AFBF-9720-F218-7B6F12A3B96D}"/>
              </a:ext>
            </a:extLst>
          </p:cNvPr>
          <p:cNvSpPr>
            <a:spLocks noGrp="1"/>
          </p:cNvSpPr>
          <p:nvPr>
            <p:ph type="body" sz="quarter" idx="14"/>
          </p:nvPr>
        </p:nvSpPr>
        <p:spPr>
          <a:xfrm>
            <a:off x="1113816" y="3782737"/>
            <a:ext cx="4828032" cy="490538"/>
          </a:xfrm>
        </p:spPr>
        <p:txBody>
          <a:bodyPr/>
          <a:lstStyle/>
          <a:p>
            <a:r>
              <a:rPr lang="en-US" dirty="0"/>
              <a:t>Software</a:t>
            </a:r>
          </a:p>
        </p:txBody>
      </p:sp>
      <p:sp>
        <p:nvSpPr>
          <p:cNvPr id="20" name="Text Placeholder 19">
            <a:extLst>
              <a:ext uri="{FF2B5EF4-FFF2-40B4-BE49-F238E27FC236}">
                <a16:creationId xmlns:a16="http://schemas.microsoft.com/office/drawing/2014/main" id="{3C32BACC-8407-BBFA-BBF3-AE25B809D7E9}"/>
              </a:ext>
            </a:extLst>
          </p:cNvPr>
          <p:cNvSpPr>
            <a:spLocks noGrp="1"/>
          </p:cNvSpPr>
          <p:nvPr>
            <p:ph type="body" sz="quarter" idx="16"/>
          </p:nvPr>
        </p:nvSpPr>
        <p:spPr>
          <a:xfrm>
            <a:off x="848640" y="4236960"/>
            <a:ext cx="4754880" cy="1598761"/>
          </a:xfrm>
        </p:spPr>
        <p:txBody>
          <a:bodyPr/>
          <a:lstStyle/>
          <a:p>
            <a:r>
              <a:rPr lang="en-US" dirty="0"/>
              <a:t>To accurately interact with my I2C module using AFIFOs, I need to build my own program to write &amp; read from SMIMS engine FIFO</a:t>
            </a:r>
          </a:p>
          <a:p>
            <a:r>
              <a:rPr lang="en-US" dirty="0"/>
              <a:t>Hence, the need for FDE-CLI</a:t>
            </a:r>
          </a:p>
        </p:txBody>
      </p:sp>
      <p:sp>
        <p:nvSpPr>
          <p:cNvPr id="14" name="Slide Number Placeholder 13">
            <a:extLst>
              <a:ext uri="{FF2B5EF4-FFF2-40B4-BE49-F238E27FC236}">
                <a16:creationId xmlns:a16="http://schemas.microsoft.com/office/drawing/2014/main" id="{F6AB626C-6605-EA41-A83F-FE4F16939FD9}"/>
              </a:ext>
            </a:extLst>
          </p:cNvPr>
          <p:cNvSpPr>
            <a:spLocks noGrp="1"/>
          </p:cNvSpPr>
          <p:nvPr>
            <p:ph type="sldNum" sz="quarter" idx="12"/>
          </p:nvPr>
        </p:nvSpPr>
        <p:spPr/>
        <p:txBody>
          <a:bodyPr/>
          <a:lstStyle/>
          <a:p>
            <a:fld id="{5BFCF61C-3B18-4C03-8326-CC3B32D710C9}" type="slidenum">
              <a:rPr lang="en-US" smtClean="0"/>
              <a:pPr/>
              <a:t>27</a:t>
            </a:fld>
            <a:endParaRPr lang="en-US"/>
          </a:p>
        </p:txBody>
      </p:sp>
    </p:spTree>
    <p:extLst>
      <p:ext uri="{BB962C8B-B14F-4D97-AF65-F5344CB8AC3E}">
        <p14:creationId xmlns:p14="http://schemas.microsoft.com/office/powerpoint/2010/main" val="2388292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B89C-7F7B-984B-5490-D79F7BCAE5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58355-50AD-62A1-8C2A-0CCE82034534}"/>
              </a:ext>
            </a:extLst>
          </p:cNvPr>
          <p:cNvSpPr>
            <a:spLocks noGrp="1"/>
          </p:cNvSpPr>
          <p:nvPr>
            <p:ph type="title"/>
          </p:nvPr>
        </p:nvSpPr>
        <p:spPr>
          <a:xfrm>
            <a:off x="667512" y="1159545"/>
            <a:ext cx="4828904" cy="1682749"/>
          </a:xfrm>
        </p:spPr>
        <p:txBody>
          <a:bodyPr/>
          <a:lstStyle/>
          <a:p>
            <a:r>
              <a:rPr lang="en-US" dirty="0"/>
              <a:t>I2C Module</a:t>
            </a:r>
            <a:br>
              <a:rPr lang="en-US" dirty="0"/>
            </a:br>
            <a:r>
              <a:rPr lang="en-US" dirty="0"/>
              <a:t>Topology</a:t>
            </a:r>
          </a:p>
        </p:txBody>
      </p:sp>
      <p:sp>
        <p:nvSpPr>
          <p:cNvPr id="12" name="Footer Placeholder 11">
            <a:extLst>
              <a:ext uri="{FF2B5EF4-FFF2-40B4-BE49-F238E27FC236}">
                <a16:creationId xmlns:a16="http://schemas.microsoft.com/office/drawing/2014/main" id="{610BB89E-EF3A-2C36-1A12-7ABEA65FE9CC}"/>
              </a:ext>
            </a:extLst>
          </p:cNvPr>
          <p:cNvSpPr>
            <a:spLocks noGrp="1"/>
          </p:cNvSpPr>
          <p:nvPr>
            <p:ph type="ftr" sz="quarter" idx="11"/>
          </p:nvPr>
        </p:nvSpPr>
        <p:spPr/>
        <p:txBody>
          <a:bodyPr/>
          <a:lstStyle/>
          <a:p>
            <a:r>
              <a:rPr lang="en-US"/>
              <a:t>FDE Midterm Report</a:t>
            </a:r>
            <a:endParaRPr lang="en-PK" dirty="0"/>
          </a:p>
        </p:txBody>
      </p:sp>
      <p:sp>
        <p:nvSpPr>
          <p:cNvPr id="13" name="Slide Number Placeholder 12">
            <a:extLst>
              <a:ext uri="{FF2B5EF4-FFF2-40B4-BE49-F238E27FC236}">
                <a16:creationId xmlns:a16="http://schemas.microsoft.com/office/drawing/2014/main" id="{2465F982-8CB2-DB57-8431-55BDB8281D0A}"/>
              </a:ext>
            </a:extLst>
          </p:cNvPr>
          <p:cNvSpPr>
            <a:spLocks noGrp="1"/>
          </p:cNvSpPr>
          <p:nvPr>
            <p:ph type="sldNum" sz="quarter" idx="12"/>
          </p:nvPr>
        </p:nvSpPr>
        <p:spPr/>
        <p:txBody>
          <a:bodyPr/>
          <a:lstStyle/>
          <a:p>
            <a:fld id="{5BFCF61C-3B18-4C03-8326-CC3B32D710C9}" type="slidenum">
              <a:rPr lang="en-US" smtClean="0"/>
              <a:pPr/>
              <a:t>28</a:t>
            </a:fld>
            <a:endParaRPr lang="en-US"/>
          </a:p>
        </p:txBody>
      </p:sp>
      <p:pic>
        <p:nvPicPr>
          <p:cNvPr id="17" name="Picture 16">
            <a:extLst>
              <a:ext uri="{FF2B5EF4-FFF2-40B4-BE49-F238E27FC236}">
                <a16:creationId xmlns:a16="http://schemas.microsoft.com/office/drawing/2014/main" id="{A1B5BD11-7DA8-E8F6-8B5D-AB9D09EA6507}"/>
              </a:ext>
            </a:extLst>
          </p:cNvPr>
          <p:cNvPicPr>
            <a:picLocks noChangeAspect="1"/>
          </p:cNvPicPr>
          <p:nvPr/>
        </p:nvPicPr>
        <p:blipFill>
          <a:blip r:embed="rId3"/>
          <a:srcRect/>
          <a:stretch/>
        </p:blipFill>
        <p:spPr>
          <a:xfrm>
            <a:off x="5496416" y="719826"/>
            <a:ext cx="6299344" cy="5458413"/>
          </a:xfrm>
          <a:prstGeom prst="rect">
            <a:avLst/>
          </a:prstGeom>
        </p:spPr>
      </p:pic>
      <p:pic>
        <p:nvPicPr>
          <p:cNvPr id="8194" name="Picture 2">
            <a:extLst>
              <a:ext uri="{FF2B5EF4-FFF2-40B4-BE49-F238E27FC236}">
                <a16:creationId xmlns:a16="http://schemas.microsoft.com/office/drawing/2014/main" id="{5086C7B7-7D50-2FFB-B78D-B74B2E483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 y="2954826"/>
            <a:ext cx="4608286" cy="3223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7F202D3-BB24-B18A-DF59-9AEC444456AC}"/>
              </a:ext>
            </a:extLst>
          </p:cNvPr>
          <p:cNvSpPr/>
          <p:nvPr/>
        </p:nvSpPr>
        <p:spPr>
          <a:xfrm>
            <a:off x="411480" y="6178239"/>
            <a:ext cx="4608286"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The 5-layer networking model</a:t>
            </a:r>
          </a:p>
        </p:txBody>
      </p:sp>
      <p:sp>
        <p:nvSpPr>
          <p:cNvPr id="4" name="Rectangle 3">
            <a:extLst>
              <a:ext uri="{FF2B5EF4-FFF2-40B4-BE49-F238E27FC236}">
                <a16:creationId xmlns:a16="http://schemas.microsoft.com/office/drawing/2014/main" id="{99772544-6EC9-0A8D-56CE-3EC87FC38519}"/>
              </a:ext>
            </a:extLst>
          </p:cNvPr>
          <p:cNvSpPr/>
          <p:nvPr/>
        </p:nvSpPr>
        <p:spPr>
          <a:xfrm>
            <a:off x="5514122" y="6181226"/>
            <a:ext cx="6266398"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The proposed topology for my I2C module</a:t>
            </a:r>
          </a:p>
        </p:txBody>
      </p:sp>
    </p:spTree>
    <p:extLst>
      <p:ext uri="{BB962C8B-B14F-4D97-AF65-F5344CB8AC3E}">
        <p14:creationId xmlns:p14="http://schemas.microsoft.com/office/powerpoint/2010/main" val="392330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B05FA8-C208-3B51-D0CD-54957E8DC6CC}"/>
              </a:ext>
            </a:extLst>
          </p:cNvPr>
          <p:cNvSpPr>
            <a:spLocks noGrp="1"/>
          </p:cNvSpPr>
          <p:nvPr>
            <p:ph type="ftr" sz="quarter" idx="11"/>
          </p:nvPr>
        </p:nvSpPr>
        <p:spPr/>
        <p:txBody>
          <a:bodyPr/>
          <a:lstStyle/>
          <a:p>
            <a:r>
              <a:rPr lang="en-US" noProof="0"/>
              <a:t>FDE Midterm Report</a:t>
            </a:r>
          </a:p>
        </p:txBody>
      </p:sp>
      <p:sp>
        <p:nvSpPr>
          <p:cNvPr id="3" name="Slide Number Placeholder 2">
            <a:extLst>
              <a:ext uri="{FF2B5EF4-FFF2-40B4-BE49-F238E27FC236}">
                <a16:creationId xmlns:a16="http://schemas.microsoft.com/office/drawing/2014/main" id="{81C32341-A106-6076-624A-934AD83AAFB5}"/>
              </a:ext>
            </a:extLst>
          </p:cNvPr>
          <p:cNvSpPr>
            <a:spLocks noGrp="1"/>
          </p:cNvSpPr>
          <p:nvPr>
            <p:ph type="sldNum" sz="quarter" idx="12"/>
          </p:nvPr>
        </p:nvSpPr>
        <p:spPr/>
        <p:txBody>
          <a:bodyPr/>
          <a:lstStyle/>
          <a:p>
            <a:fld id="{5BFCF61C-3B18-4C03-8326-CC3B32D710C9}" type="slidenum">
              <a:rPr lang="en-US" noProof="0" smtClean="0"/>
              <a:pPr/>
              <a:t>29</a:t>
            </a:fld>
            <a:endParaRPr lang="en-US" noProof="0"/>
          </a:p>
        </p:txBody>
      </p:sp>
      <p:sp>
        <p:nvSpPr>
          <p:cNvPr id="4" name="Title 3">
            <a:extLst>
              <a:ext uri="{FF2B5EF4-FFF2-40B4-BE49-F238E27FC236}">
                <a16:creationId xmlns:a16="http://schemas.microsoft.com/office/drawing/2014/main" id="{8609F0A6-C4D1-70F8-0353-9DF005F5BAC1}"/>
              </a:ext>
            </a:extLst>
          </p:cNvPr>
          <p:cNvSpPr>
            <a:spLocks noGrp="1"/>
          </p:cNvSpPr>
          <p:nvPr>
            <p:ph type="title"/>
          </p:nvPr>
        </p:nvSpPr>
        <p:spPr/>
        <p:txBody>
          <a:bodyPr/>
          <a:lstStyle/>
          <a:p>
            <a:r>
              <a:rPr lang="en-US" dirty="0"/>
              <a:t>I2C</a:t>
            </a:r>
            <a:r>
              <a:rPr lang="zh-CN" altLang="en-US" dirty="0"/>
              <a:t> </a:t>
            </a:r>
            <a:r>
              <a:rPr lang="en-CA" altLang="zh-CN" dirty="0"/>
              <a:t>Open-drain</a:t>
            </a:r>
            <a:endParaRPr lang="en-US" dirty="0"/>
          </a:p>
        </p:txBody>
      </p:sp>
      <p:sp>
        <p:nvSpPr>
          <p:cNvPr id="5" name="Text Placeholder 4">
            <a:extLst>
              <a:ext uri="{FF2B5EF4-FFF2-40B4-BE49-F238E27FC236}">
                <a16:creationId xmlns:a16="http://schemas.microsoft.com/office/drawing/2014/main" id="{8A6DFBD7-53D2-5C82-CABD-CC7B6685FB10}"/>
              </a:ext>
            </a:extLst>
          </p:cNvPr>
          <p:cNvSpPr>
            <a:spLocks noGrp="1"/>
          </p:cNvSpPr>
          <p:nvPr>
            <p:ph type="body" sz="quarter" idx="13"/>
          </p:nvPr>
        </p:nvSpPr>
        <p:spPr>
          <a:xfrm>
            <a:off x="649224" y="2784936"/>
            <a:ext cx="4828032" cy="490538"/>
          </a:xfrm>
        </p:spPr>
        <p:txBody>
          <a:bodyPr/>
          <a:lstStyle/>
          <a:p>
            <a:r>
              <a:rPr lang="en-US" dirty="0"/>
              <a:t>Open-Drain Configuration</a:t>
            </a:r>
          </a:p>
        </p:txBody>
      </p:sp>
      <p:sp>
        <p:nvSpPr>
          <p:cNvPr id="12" name="TextBox 11">
            <a:extLst>
              <a:ext uri="{FF2B5EF4-FFF2-40B4-BE49-F238E27FC236}">
                <a16:creationId xmlns:a16="http://schemas.microsoft.com/office/drawing/2014/main" id="{1B404145-6372-3FFA-2231-1E60373373A9}"/>
              </a:ext>
            </a:extLst>
          </p:cNvPr>
          <p:cNvSpPr txBox="1"/>
          <p:nvPr/>
        </p:nvSpPr>
        <p:spPr>
          <a:xfrm>
            <a:off x="649224" y="3278280"/>
            <a:ext cx="5294376" cy="2862322"/>
          </a:xfrm>
          <a:prstGeom prst="rect">
            <a:avLst/>
          </a:prstGeom>
          <a:noFill/>
        </p:spPr>
        <p:txBody>
          <a:bodyPr wrap="square">
            <a:spAutoFit/>
          </a:bodyPr>
          <a:lstStyle/>
          <a:p>
            <a:pPr marL="285750" indent="-285750" algn="l">
              <a:buFont typeface="Arial" panose="020B0604020202020204" pitchFamily="34" charset="0"/>
              <a:buChar char="•"/>
            </a:pPr>
            <a:r>
              <a:rPr lang="en-CA" b="1" i="0" u="none" strike="noStrike" dirty="0">
                <a:solidFill>
                  <a:srgbClr val="000000"/>
                </a:solidFill>
                <a:effectLst/>
              </a:rPr>
              <a:t>N-channel MOSFET</a:t>
            </a:r>
            <a:r>
              <a:rPr lang="en-CA" b="0" i="0" u="none" strike="noStrike" dirty="0">
                <a:solidFill>
                  <a:srgbClr val="000000"/>
                </a:solidFill>
                <a:effectLst/>
              </a:rPr>
              <a:t>: This configuration uses an N-channel MOSFET to drive the SDA/SCL lines.</a:t>
            </a:r>
          </a:p>
          <a:p>
            <a:pPr marL="742950" lvl="1" indent="-285750">
              <a:buFont typeface="Arial" panose="020B0604020202020204" pitchFamily="34" charset="0"/>
              <a:buChar char="•"/>
            </a:pPr>
            <a:r>
              <a:rPr lang="en-CA" b="1" i="0" u="none" strike="noStrike" dirty="0">
                <a:solidFill>
                  <a:srgbClr val="000000"/>
                </a:solidFill>
                <a:effectLst/>
              </a:rPr>
              <a:t>When the MOSFET is off </a:t>
            </a:r>
            <a:r>
              <a:rPr lang="en-CA" b="0" i="0" u="none" strike="noStrike" dirty="0">
                <a:solidFill>
                  <a:srgbClr val="000000"/>
                </a:solidFill>
                <a:effectLst/>
              </a:rPr>
              <a:t>the signal line is left "floating" and is pulled </a:t>
            </a:r>
            <a:r>
              <a:rPr lang="en-CA" b="1" i="0" u="none" strike="noStrike" dirty="0">
                <a:solidFill>
                  <a:srgbClr val="000000"/>
                </a:solidFill>
                <a:effectLst/>
              </a:rPr>
              <a:t>high</a:t>
            </a:r>
            <a:r>
              <a:rPr lang="en-CA" b="0" i="0" u="none" strike="noStrike" dirty="0">
                <a:solidFill>
                  <a:srgbClr val="000000"/>
                </a:solidFill>
                <a:effectLst/>
              </a:rPr>
              <a:t> by the pull-up resistor, representing </a:t>
            </a:r>
            <a:r>
              <a:rPr lang="en-CA" b="1" i="0" u="none" strike="noStrike" dirty="0">
                <a:solidFill>
                  <a:srgbClr val="000000"/>
                </a:solidFill>
                <a:effectLst/>
              </a:rPr>
              <a:t>logic HIGH</a:t>
            </a:r>
            <a:r>
              <a:rPr lang="en-CA" b="0" i="0" u="none" strike="noStrike" dirty="0">
                <a:solidFill>
                  <a:srgbClr val="000000"/>
                </a:solidFill>
                <a:effectLst/>
              </a:rPr>
              <a:t>.</a:t>
            </a:r>
          </a:p>
          <a:p>
            <a:pPr marL="742950" lvl="1" indent="-285750" algn="l">
              <a:buFont typeface="Arial" panose="020B0604020202020204" pitchFamily="34" charset="0"/>
              <a:buChar char="•"/>
            </a:pPr>
            <a:r>
              <a:rPr lang="en-CA" b="1" i="0" u="none" strike="noStrike" dirty="0">
                <a:solidFill>
                  <a:srgbClr val="000000"/>
                </a:solidFill>
                <a:effectLst/>
              </a:rPr>
              <a:t>When the MOSFET is on</a:t>
            </a:r>
            <a:r>
              <a:rPr lang="en-CA" b="0" i="0" u="none" strike="noStrike" dirty="0">
                <a:solidFill>
                  <a:srgbClr val="000000"/>
                </a:solidFill>
                <a:effectLst/>
              </a:rPr>
              <a:t>, the signal is pulled </a:t>
            </a:r>
            <a:r>
              <a:rPr lang="en-CA" b="1" i="0" u="none" strike="noStrike" dirty="0">
                <a:solidFill>
                  <a:srgbClr val="000000"/>
                </a:solidFill>
                <a:effectLst/>
              </a:rPr>
              <a:t>low</a:t>
            </a:r>
            <a:r>
              <a:rPr lang="en-CA" b="0" i="0" u="none" strike="noStrike" dirty="0">
                <a:solidFill>
                  <a:srgbClr val="000000"/>
                </a:solidFill>
                <a:effectLst/>
              </a:rPr>
              <a:t> (GND), representing </a:t>
            </a:r>
            <a:r>
              <a:rPr lang="en-CA" b="1" i="0" u="none" strike="noStrike" dirty="0">
                <a:solidFill>
                  <a:srgbClr val="000000"/>
                </a:solidFill>
                <a:effectLst/>
              </a:rPr>
              <a:t>logic LOW</a:t>
            </a:r>
            <a:r>
              <a:rPr lang="en-CA" b="0" i="0" u="none" strike="noStrike" dirty="0">
                <a:solidFill>
                  <a:srgbClr val="000000"/>
                </a:solidFill>
                <a:effectLst/>
              </a:rPr>
              <a:t>.</a:t>
            </a:r>
          </a:p>
          <a:p>
            <a:pPr marL="742950" lvl="1" indent="-285750">
              <a:buFont typeface="Arial" panose="020B0604020202020204" pitchFamily="34" charset="0"/>
              <a:buChar char="•"/>
            </a:pPr>
            <a:r>
              <a:rPr lang="en-CA" dirty="0">
                <a:solidFill>
                  <a:srgbClr val="000000"/>
                </a:solidFill>
              </a:rPr>
              <a:t>Based on 2N7000 N-channel MOSFET</a:t>
            </a:r>
          </a:p>
        </p:txBody>
      </p:sp>
      <p:pic>
        <p:nvPicPr>
          <p:cNvPr id="5122" name="Picture 2">
            <a:extLst>
              <a:ext uri="{FF2B5EF4-FFF2-40B4-BE49-F238E27FC236}">
                <a16:creationId xmlns:a16="http://schemas.microsoft.com/office/drawing/2014/main" id="{3D9216D9-7CCF-4BD3-6548-363FC03BD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537" y="901610"/>
            <a:ext cx="3888184" cy="22101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dia #3">
            <a:extLst>
              <a:ext uri="{FF2B5EF4-FFF2-40B4-BE49-F238E27FC236}">
                <a16:creationId xmlns:a16="http://schemas.microsoft.com/office/drawing/2014/main" id="{72E3755E-A9DE-861C-9398-9783FE2141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8535" y="3411805"/>
            <a:ext cx="3888184" cy="291613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9CCAF93-B564-5851-6073-2F9F0F0689D7}"/>
              </a:ext>
            </a:extLst>
          </p:cNvPr>
          <p:cNvSpPr/>
          <p:nvPr/>
        </p:nvSpPr>
        <p:spPr>
          <a:xfrm>
            <a:off x="7898536" y="3102123"/>
            <a:ext cx="3897223"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TI documentation of open-drain I2C configuration</a:t>
            </a:r>
          </a:p>
        </p:txBody>
      </p:sp>
      <p:sp>
        <p:nvSpPr>
          <p:cNvPr id="14" name="Rectangle 13">
            <a:extLst>
              <a:ext uri="{FF2B5EF4-FFF2-40B4-BE49-F238E27FC236}">
                <a16:creationId xmlns:a16="http://schemas.microsoft.com/office/drawing/2014/main" id="{5F23CCCD-A72D-3541-000B-3F8A9FC3FF36}"/>
              </a:ext>
            </a:extLst>
          </p:cNvPr>
          <p:cNvSpPr/>
          <p:nvPr/>
        </p:nvSpPr>
        <p:spPr>
          <a:xfrm>
            <a:off x="7898533" y="6328219"/>
            <a:ext cx="3897223"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An open-drain configuration implemented on a breadboard</a:t>
            </a:r>
          </a:p>
        </p:txBody>
      </p:sp>
    </p:spTree>
    <p:extLst>
      <p:ext uri="{BB962C8B-B14F-4D97-AF65-F5344CB8AC3E}">
        <p14:creationId xmlns:p14="http://schemas.microsoft.com/office/powerpoint/2010/main" val="398663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25EE-D928-3E58-5CF6-7A319D6F2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DD369C-CA56-8EED-7143-E4DC325D67F2}"/>
              </a:ext>
            </a:extLst>
          </p:cNvPr>
          <p:cNvSpPr>
            <a:spLocks noGrp="1"/>
          </p:cNvSpPr>
          <p:nvPr>
            <p:ph type="title"/>
          </p:nvPr>
        </p:nvSpPr>
        <p:spPr/>
        <p:txBody>
          <a:bodyPr/>
          <a:lstStyle/>
          <a:p>
            <a:r>
              <a:rPr lang="en-US" dirty="0"/>
              <a:t>Name</a:t>
            </a:r>
            <a:br>
              <a:rPr lang="en-US" dirty="0"/>
            </a:br>
            <a:r>
              <a:rPr lang="en-US" dirty="0"/>
              <a:t>Display</a:t>
            </a:r>
          </a:p>
        </p:txBody>
      </p:sp>
      <p:sp>
        <p:nvSpPr>
          <p:cNvPr id="12" name="Footer Placeholder 11">
            <a:extLst>
              <a:ext uri="{FF2B5EF4-FFF2-40B4-BE49-F238E27FC236}">
                <a16:creationId xmlns:a16="http://schemas.microsoft.com/office/drawing/2014/main" id="{CE0AE861-E4BA-1635-5AA4-FC02FCF53285}"/>
              </a:ext>
            </a:extLst>
          </p:cNvPr>
          <p:cNvSpPr>
            <a:spLocks noGrp="1"/>
          </p:cNvSpPr>
          <p:nvPr>
            <p:ph type="ftr" sz="quarter" idx="11"/>
          </p:nvPr>
        </p:nvSpPr>
        <p:spPr/>
        <p:txBody>
          <a:bodyPr/>
          <a:lstStyle/>
          <a:p>
            <a:r>
              <a:rPr lang="en-US"/>
              <a:t>FDE Midterm Report</a:t>
            </a:r>
            <a:endParaRPr lang="en-PK" dirty="0"/>
          </a:p>
        </p:txBody>
      </p:sp>
      <p:sp>
        <p:nvSpPr>
          <p:cNvPr id="3" name="Text Placeholder 2">
            <a:extLst>
              <a:ext uri="{FF2B5EF4-FFF2-40B4-BE49-F238E27FC236}">
                <a16:creationId xmlns:a16="http://schemas.microsoft.com/office/drawing/2014/main" id="{72CA4CC2-FBDA-4ADA-3BE4-437191094DF5}"/>
              </a:ext>
            </a:extLst>
          </p:cNvPr>
          <p:cNvSpPr>
            <a:spLocks noGrp="1"/>
          </p:cNvSpPr>
          <p:nvPr>
            <p:ph type="body" sz="quarter" idx="13"/>
          </p:nvPr>
        </p:nvSpPr>
        <p:spPr/>
        <p:txBody>
          <a:bodyPr/>
          <a:lstStyle/>
          <a:p>
            <a:r>
              <a:rPr lang="en-US" dirty="0"/>
              <a:t>Objective</a:t>
            </a:r>
            <a:endParaRPr lang="en-PK" dirty="0"/>
          </a:p>
        </p:txBody>
      </p:sp>
      <p:sp>
        <p:nvSpPr>
          <p:cNvPr id="13" name="Slide Number Placeholder 12">
            <a:extLst>
              <a:ext uri="{FF2B5EF4-FFF2-40B4-BE49-F238E27FC236}">
                <a16:creationId xmlns:a16="http://schemas.microsoft.com/office/drawing/2014/main" id="{312962D9-7DF8-1BBB-739B-CEF26DD21917}"/>
              </a:ext>
            </a:extLst>
          </p:cNvPr>
          <p:cNvSpPr>
            <a:spLocks noGrp="1"/>
          </p:cNvSpPr>
          <p:nvPr>
            <p:ph type="sldNum" sz="quarter" idx="12"/>
          </p:nvPr>
        </p:nvSpPr>
        <p:spPr/>
        <p:txBody>
          <a:bodyPr/>
          <a:lstStyle/>
          <a:p>
            <a:fld id="{5BFCF61C-3B18-4C03-8326-CC3B32D710C9}" type="slidenum">
              <a:rPr lang="en-US" smtClean="0"/>
              <a:pPr/>
              <a:t>3</a:t>
            </a:fld>
            <a:endParaRPr lang="en-US"/>
          </a:p>
        </p:txBody>
      </p:sp>
      <p:sp>
        <p:nvSpPr>
          <p:cNvPr id="8" name="Text Placeholder 7">
            <a:extLst>
              <a:ext uri="{FF2B5EF4-FFF2-40B4-BE49-F238E27FC236}">
                <a16:creationId xmlns:a16="http://schemas.microsoft.com/office/drawing/2014/main" id="{D1F2BFF1-C70D-52D6-AB9F-1896A25B107F}"/>
              </a:ext>
            </a:extLst>
          </p:cNvPr>
          <p:cNvSpPr>
            <a:spLocks noGrp="1"/>
          </p:cNvSpPr>
          <p:nvPr>
            <p:ph type="body" sz="quarter" idx="15"/>
          </p:nvPr>
        </p:nvSpPr>
        <p:spPr>
          <a:xfrm>
            <a:off x="5989319" y="1792224"/>
            <a:ext cx="5084063" cy="1197314"/>
          </a:xfrm>
        </p:spPr>
        <p:txBody>
          <a:bodyPr/>
          <a:lstStyle/>
          <a:p>
            <a:r>
              <a:rPr lang="en-US" dirty="0"/>
              <a:t>Display our name on the 7-segment text LCD</a:t>
            </a:r>
          </a:p>
        </p:txBody>
      </p:sp>
      <p:sp>
        <p:nvSpPr>
          <p:cNvPr id="10" name="Text Placeholder 9">
            <a:extLst>
              <a:ext uri="{FF2B5EF4-FFF2-40B4-BE49-F238E27FC236}">
                <a16:creationId xmlns:a16="http://schemas.microsoft.com/office/drawing/2014/main" id="{687F0EEA-DD21-7E45-778B-3D509BC3CA1F}"/>
              </a:ext>
            </a:extLst>
          </p:cNvPr>
          <p:cNvSpPr>
            <a:spLocks noGrp="1"/>
          </p:cNvSpPr>
          <p:nvPr>
            <p:ph type="body" sz="quarter" idx="14"/>
          </p:nvPr>
        </p:nvSpPr>
        <p:spPr>
          <a:xfrm>
            <a:off x="6245352" y="2989538"/>
            <a:ext cx="4828032" cy="490538"/>
          </a:xfrm>
        </p:spPr>
        <p:txBody>
          <a:bodyPr/>
          <a:lstStyle/>
          <a:p>
            <a:r>
              <a:rPr lang="en-US" dirty="0"/>
              <a:t>Methodology</a:t>
            </a:r>
          </a:p>
        </p:txBody>
      </p:sp>
      <p:sp>
        <p:nvSpPr>
          <p:cNvPr id="14" name="Text Placeholder 13">
            <a:extLst>
              <a:ext uri="{FF2B5EF4-FFF2-40B4-BE49-F238E27FC236}">
                <a16:creationId xmlns:a16="http://schemas.microsoft.com/office/drawing/2014/main" id="{075EDB0C-F21A-EA8B-6379-E7656CF7E357}"/>
              </a:ext>
            </a:extLst>
          </p:cNvPr>
          <p:cNvSpPr>
            <a:spLocks noGrp="1"/>
          </p:cNvSpPr>
          <p:nvPr>
            <p:ph type="body" sz="quarter" idx="16"/>
          </p:nvPr>
        </p:nvSpPr>
        <p:spPr>
          <a:xfrm>
            <a:off x="5989320" y="3428449"/>
            <a:ext cx="5084064" cy="2750677"/>
          </a:xfrm>
        </p:spPr>
        <p:txBody>
          <a:bodyPr/>
          <a:lstStyle/>
          <a:p>
            <a:r>
              <a:rPr lang="en-US" dirty="0"/>
              <a:t>Generate the Verilog code for each sentence to be displayed</a:t>
            </a:r>
          </a:p>
          <a:p>
            <a:r>
              <a:rPr lang="en-US" dirty="0"/>
              <a:t>For each sentence</a:t>
            </a:r>
          </a:p>
          <a:p>
            <a:pPr lvl="1"/>
            <a:r>
              <a:rPr lang="en-US" dirty="0"/>
              <a:t>Generate a Verilog case block that assigns values to temporary registers (tmp0, tmp1, …)</a:t>
            </a:r>
          </a:p>
          <a:p>
            <a:r>
              <a:rPr lang="en-US" dirty="0"/>
              <a:t>A multiplexer selects which sentence (temporary register) to display</a:t>
            </a:r>
          </a:p>
        </p:txBody>
      </p:sp>
    </p:spTree>
    <p:extLst>
      <p:ext uri="{BB962C8B-B14F-4D97-AF65-F5344CB8AC3E}">
        <p14:creationId xmlns:p14="http://schemas.microsoft.com/office/powerpoint/2010/main" val="364128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22A9B0E-2EF0-6B45-913F-BBECF16835C7}"/>
              </a:ext>
            </a:extLst>
          </p:cNvPr>
          <p:cNvSpPr>
            <a:spLocks noGrp="1"/>
          </p:cNvSpPr>
          <p:nvPr>
            <p:ph type="ftr" sz="quarter" idx="11"/>
          </p:nvPr>
        </p:nvSpPr>
        <p:spPr/>
        <p:txBody>
          <a:bodyPr/>
          <a:lstStyle/>
          <a:p>
            <a:r>
              <a:rPr lang="en-US" noProof="0"/>
              <a:t>FDE Midterm Report</a:t>
            </a:r>
          </a:p>
        </p:txBody>
      </p:sp>
      <p:sp>
        <p:nvSpPr>
          <p:cNvPr id="3" name="Slide Number Placeholder 2">
            <a:extLst>
              <a:ext uri="{FF2B5EF4-FFF2-40B4-BE49-F238E27FC236}">
                <a16:creationId xmlns:a16="http://schemas.microsoft.com/office/drawing/2014/main" id="{6FCF09B8-832E-78BC-5DB0-184FA652AE54}"/>
              </a:ext>
            </a:extLst>
          </p:cNvPr>
          <p:cNvSpPr>
            <a:spLocks noGrp="1"/>
          </p:cNvSpPr>
          <p:nvPr>
            <p:ph type="sldNum" sz="quarter" idx="12"/>
          </p:nvPr>
        </p:nvSpPr>
        <p:spPr/>
        <p:txBody>
          <a:bodyPr/>
          <a:lstStyle/>
          <a:p>
            <a:fld id="{5BFCF61C-3B18-4C03-8326-CC3B32D710C9}" type="slidenum">
              <a:rPr lang="en-US" noProof="0" smtClean="0"/>
              <a:pPr/>
              <a:t>30</a:t>
            </a:fld>
            <a:endParaRPr lang="en-US" noProof="0"/>
          </a:p>
        </p:txBody>
      </p:sp>
      <p:sp>
        <p:nvSpPr>
          <p:cNvPr id="4" name="Title 3">
            <a:extLst>
              <a:ext uri="{FF2B5EF4-FFF2-40B4-BE49-F238E27FC236}">
                <a16:creationId xmlns:a16="http://schemas.microsoft.com/office/drawing/2014/main" id="{D9408161-5F0C-9BC5-6D5D-F770AA08B83A}"/>
              </a:ext>
            </a:extLst>
          </p:cNvPr>
          <p:cNvSpPr>
            <a:spLocks noGrp="1"/>
          </p:cNvSpPr>
          <p:nvPr>
            <p:ph type="title"/>
          </p:nvPr>
        </p:nvSpPr>
        <p:spPr/>
        <p:txBody>
          <a:bodyPr/>
          <a:lstStyle/>
          <a:p>
            <a:r>
              <a:rPr lang="en-US" dirty="0"/>
              <a:t>Bit Controller</a:t>
            </a:r>
          </a:p>
        </p:txBody>
      </p:sp>
      <p:sp>
        <p:nvSpPr>
          <p:cNvPr id="5" name="Text Placeholder 4">
            <a:extLst>
              <a:ext uri="{FF2B5EF4-FFF2-40B4-BE49-F238E27FC236}">
                <a16:creationId xmlns:a16="http://schemas.microsoft.com/office/drawing/2014/main" id="{02F85F6D-B184-B8A5-EE3C-66ABE01C54C3}"/>
              </a:ext>
            </a:extLst>
          </p:cNvPr>
          <p:cNvSpPr>
            <a:spLocks noGrp="1"/>
          </p:cNvSpPr>
          <p:nvPr>
            <p:ph type="body" sz="quarter" idx="13"/>
          </p:nvPr>
        </p:nvSpPr>
        <p:spPr/>
        <p:txBody>
          <a:bodyPr/>
          <a:lstStyle/>
          <a:p>
            <a:r>
              <a:rPr lang="en-US" dirty="0"/>
              <a:t>Bit Controller Responsibilities</a:t>
            </a:r>
          </a:p>
        </p:txBody>
      </p:sp>
      <p:sp>
        <p:nvSpPr>
          <p:cNvPr id="7" name="Text Placeholder 6">
            <a:extLst>
              <a:ext uri="{FF2B5EF4-FFF2-40B4-BE49-F238E27FC236}">
                <a16:creationId xmlns:a16="http://schemas.microsoft.com/office/drawing/2014/main" id="{BFD1DFAA-7F21-D0B5-0720-D6649E772948}"/>
              </a:ext>
            </a:extLst>
          </p:cNvPr>
          <p:cNvSpPr>
            <a:spLocks noGrp="1"/>
          </p:cNvSpPr>
          <p:nvPr>
            <p:ph type="body" sz="quarter" idx="15"/>
          </p:nvPr>
        </p:nvSpPr>
        <p:spPr>
          <a:xfrm>
            <a:off x="365760" y="3401567"/>
            <a:ext cx="5111496" cy="2608815"/>
          </a:xfrm>
        </p:spPr>
        <p:txBody>
          <a:bodyPr/>
          <a:lstStyle/>
          <a:p>
            <a:r>
              <a:rPr lang="en-US" dirty="0"/>
              <a:t>Handles raw signal interpretation and bus control</a:t>
            </a:r>
          </a:p>
          <a:p>
            <a:r>
              <a:rPr lang="en-US" dirty="0"/>
              <a:t>Deals with Start/Stop conditions, ACK/NACK signals</a:t>
            </a:r>
          </a:p>
          <a:p>
            <a:r>
              <a:rPr lang="en-US" b="1" dirty="0"/>
              <a:t>Filters</a:t>
            </a:r>
            <a:r>
              <a:rPr lang="en-US" dirty="0"/>
              <a:t>, manages </a:t>
            </a:r>
            <a:r>
              <a:rPr lang="en-US" b="1" dirty="0"/>
              <a:t>clock skew</a:t>
            </a:r>
            <a:r>
              <a:rPr lang="en-US" dirty="0"/>
              <a:t>, and handles </a:t>
            </a:r>
            <a:r>
              <a:rPr lang="en-US" b="1" dirty="0"/>
              <a:t>arbitration</a:t>
            </a:r>
          </a:p>
          <a:p>
            <a:r>
              <a:rPr lang="en-US" dirty="0"/>
              <a:t>Comprises of</a:t>
            </a:r>
            <a:r>
              <a:rPr lang="zh-CN" altLang="en-US" dirty="0"/>
              <a:t> </a:t>
            </a:r>
            <a:r>
              <a:rPr lang="en-US" dirty="0"/>
              <a:t>the bit controller module itself &amp; two tri-state buffer modules (for SDA &amp; SCL)</a:t>
            </a:r>
          </a:p>
        </p:txBody>
      </p:sp>
      <p:pic>
        <p:nvPicPr>
          <p:cNvPr id="1028" name="Picture 4" descr="Media #1">
            <a:extLst>
              <a:ext uri="{FF2B5EF4-FFF2-40B4-BE49-F238E27FC236}">
                <a16:creationId xmlns:a16="http://schemas.microsoft.com/office/drawing/2014/main" id="{845A6837-5D9C-B44D-7786-C6DCAF825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086" y="123290"/>
            <a:ext cx="4396556" cy="63058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4651CF6-656A-FC37-87F4-A5FAF799FC53}"/>
              </a:ext>
            </a:extLst>
          </p:cNvPr>
          <p:cNvSpPr/>
          <p:nvPr/>
        </p:nvSpPr>
        <p:spPr>
          <a:xfrm>
            <a:off x="6909086" y="6432066"/>
            <a:ext cx="4396556"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SDA &amp; SCL signal transitions for the 5 conditions</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533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05AAB-80ED-2918-25A6-EDEF04C2F10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BB6C9C-9693-C77F-CA0D-064AA2BFE604}"/>
              </a:ext>
            </a:extLst>
          </p:cNvPr>
          <p:cNvSpPr>
            <a:spLocks noGrp="1"/>
          </p:cNvSpPr>
          <p:nvPr>
            <p:ph type="ftr" sz="quarter" idx="11"/>
          </p:nvPr>
        </p:nvSpPr>
        <p:spPr/>
        <p:txBody>
          <a:bodyPr/>
          <a:lstStyle/>
          <a:p>
            <a:r>
              <a:rPr lang="en-US" noProof="0"/>
              <a:t>FDE Midterm Report</a:t>
            </a:r>
          </a:p>
        </p:txBody>
      </p:sp>
      <p:sp>
        <p:nvSpPr>
          <p:cNvPr id="3" name="Slide Number Placeholder 2">
            <a:extLst>
              <a:ext uri="{FF2B5EF4-FFF2-40B4-BE49-F238E27FC236}">
                <a16:creationId xmlns:a16="http://schemas.microsoft.com/office/drawing/2014/main" id="{97023EF0-A887-6DAD-0E11-6D5B19FC0763}"/>
              </a:ext>
            </a:extLst>
          </p:cNvPr>
          <p:cNvSpPr>
            <a:spLocks noGrp="1"/>
          </p:cNvSpPr>
          <p:nvPr>
            <p:ph type="sldNum" sz="quarter" idx="12"/>
          </p:nvPr>
        </p:nvSpPr>
        <p:spPr/>
        <p:txBody>
          <a:bodyPr/>
          <a:lstStyle/>
          <a:p>
            <a:fld id="{5BFCF61C-3B18-4C03-8326-CC3B32D710C9}" type="slidenum">
              <a:rPr lang="en-US" noProof="0" smtClean="0"/>
              <a:pPr/>
              <a:t>31</a:t>
            </a:fld>
            <a:endParaRPr lang="en-US" noProof="0"/>
          </a:p>
        </p:txBody>
      </p:sp>
      <p:sp>
        <p:nvSpPr>
          <p:cNvPr id="4" name="Title 3">
            <a:extLst>
              <a:ext uri="{FF2B5EF4-FFF2-40B4-BE49-F238E27FC236}">
                <a16:creationId xmlns:a16="http://schemas.microsoft.com/office/drawing/2014/main" id="{86CDB1C7-3256-5FF3-C441-1B50B219C2C2}"/>
              </a:ext>
            </a:extLst>
          </p:cNvPr>
          <p:cNvSpPr>
            <a:spLocks noGrp="1"/>
          </p:cNvSpPr>
          <p:nvPr>
            <p:ph type="title"/>
          </p:nvPr>
        </p:nvSpPr>
        <p:spPr/>
        <p:txBody>
          <a:bodyPr/>
          <a:lstStyle/>
          <a:p>
            <a:r>
              <a:rPr lang="en-US" dirty="0"/>
              <a:t>Bit Controller</a:t>
            </a:r>
          </a:p>
        </p:txBody>
      </p:sp>
      <p:sp>
        <p:nvSpPr>
          <p:cNvPr id="5" name="Text Placeholder 4">
            <a:extLst>
              <a:ext uri="{FF2B5EF4-FFF2-40B4-BE49-F238E27FC236}">
                <a16:creationId xmlns:a16="http://schemas.microsoft.com/office/drawing/2014/main" id="{21497CCE-E739-461E-50CA-7935900A5CE3}"/>
              </a:ext>
            </a:extLst>
          </p:cNvPr>
          <p:cNvSpPr>
            <a:spLocks noGrp="1"/>
          </p:cNvSpPr>
          <p:nvPr>
            <p:ph type="body" sz="quarter" idx="13"/>
          </p:nvPr>
        </p:nvSpPr>
        <p:spPr>
          <a:xfrm>
            <a:off x="649223" y="2971800"/>
            <a:ext cx="9748223" cy="490538"/>
          </a:xfrm>
        </p:spPr>
        <p:txBody>
          <a:bodyPr/>
          <a:lstStyle/>
          <a:p>
            <a:r>
              <a:rPr lang="en-US" dirty="0"/>
              <a:t>Filters, Clock Skew, and Arbitration in the I2C Bit Command Controller</a:t>
            </a:r>
          </a:p>
        </p:txBody>
      </p:sp>
      <p:sp>
        <p:nvSpPr>
          <p:cNvPr id="7" name="Text Placeholder 6">
            <a:extLst>
              <a:ext uri="{FF2B5EF4-FFF2-40B4-BE49-F238E27FC236}">
                <a16:creationId xmlns:a16="http://schemas.microsoft.com/office/drawing/2014/main" id="{190A4DE0-9D24-D06F-5B96-02B1853E6F5C}"/>
              </a:ext>
            </a:extLst>
          </p:cNvPr>
          <p:cNvSpPr>
            <a:spLocks noGrp="1"/>
          </p:cNvSpPr>
          <p:nvPr>
            <p:ph type="body" sz="quarter" idx="15"/>
          </p:nvPr>
        </p:nvSpPr>
        <p:spPr>
          <a:xfrm>
            <a:off x="411480" y="3462338"/>
            <a:ext cx="6076137" cy="2095981"/>
          </a:xfrm>
        </p:spPr>
        <p:txBody>
          <a:bodyPr/>
          <a:lstStyle/>
          <a:p>
            <a:r>
              <a:rPr lang="en-US" b="1" dirty="0"/>
              <a:t>Filters</a:t>
            </a:r>
            <a:r>
              <a:rPr lang="en-US" dirty="0"/>
              <a:t>: Ensures clean, noise-free signal transitions</a:t>
            </a:r>
          </a:p>
          <a:p>
            <a:r>
              <a:rPr lang="en-US" b="1" dirty="0"/>
              <a:t>Clock Skew Management</a:t>
            </a:r>
            <a:r>
              <a:rPr lang="en-US" dirty="0"/>
              <a:t>: Synchronizes clock signals between masters to ensure accurate data transfer</a:t>
            </a:r>
          </a:p>
          <a:p>
            <a:r>
              <a:rPr lang="en-US" b="1" dirty="0"/>
              <a:t>Arbitration Handling</a:t>
            </a:r>
            <a:r>
              <a:rPr lang="en-US" dirty="0"/>
              <a:t>: Resolves bus conflicts in multi-master setups, preventing data corruption</a:t>
            </a:r>
          </a:p>
        </p:txBody>
      </p:sp>
    </p:spTree>
    <p:extLst>
      <p:ext uri="{BB962C8B-B14F-4D97-AF65-F5344CB8AC3E}">
        <p14:creationId xmlns:p14="http://schemas.microsoft.com/office/powerpoint/2010/main" val="2832119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74512-1EF6-75A4-113B-9044F7B2E9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308537-F1F6-ED67-47D7-8644D07B9695}"/>
              </a:ext>
            </a:extLst>
          </p:cNvPr>
          <p:cNvSpPr>
            <a:spLocks noGrp="1"/>
          </p:cNvSpPr>
          <p:nvPr>
            <p:ph type="title"/>
          </p:nvPr>
        </p:nvSpPr>
        <p:spPr>
          <a:xfrm>
            <a:off x="607656" y="1191663"/>
            <a:ext cx="10515600" cy="1164546"/>
          </a:xfrm>
        </p:spPr>
        <p:txBody>
          <a:bodyPr/>
          <a:lstStyle/>
          <a:p>
            <a:r>
              <a:rPr lang="en-US" dirty="0"/>
              <a:t>I2C DEMO</a:t>
            </a:r>
            <a:br>
              <a:rPr lang="en-US" dirty="0"/>
            </a:br>
            <a:r>
              <a:rPr lang="en-US" b="1" dirty="0"/>
              <a:t>BIT CONTROLLER</a:t>
            </a:r>
          </a:p>
        </p:txBody>
      </p:sp>
      <p:sp>
        <p:nvSpPr>
          <p:cNvPr id="12" name="Footer Placeholder 11">
            <a:extLst>
              <a:ext uri="{FF2B5EF4-FFF2-40B4-BE49-F238E27FC236}">
                <a16:creationId xmlns:a16="http://schemas.microsoft.com/office/drawing/2014/main" id="{A4ACC70C-09B9-5F4D-1EAB-08A61BB89362}"/>
              </a:ext>
            </a:extLst>
          </p:cNvPr>
          <p:cNvSpPr>
            <a:spLocks noGrp="1"/>
          </p:cNvSpPr>
          <p:nvPr>
            <p:ph type="ftr" sz="quarter" idx="11"/>
          </p:nvPr>
        </p:nvSpPr>
        <p:spPr/>
        <p:txBody>
          <a:bodyPr/>
          <a:lstStyle/>
          <a:p>
            <a:r>
              <a:rPr lang="en-US"/>
              <a:t>FDE Midterm Report</a:t>
            </a:r>
          </a:p>
        </p:txBody>
      </p:sp>
      <p:sp>
        <p:nvSpPr>
          <p:cNvPr id="13" name="Slide Number Placeholder 12">
            <a:extLst>
              <a:ext uri="{FF2B5EF4-FFF2-40B4-BE49-F238E27FC236}">
                <a16:creationId xmlns:a16="http://schemas.microsoft.com/office/drawing/2014/main" id="{AECE8CE6-ABA8-29E5-BB21-B2AA370C07F0}"/>
              </a:ext>
            </a:extLst>
          </p:cNvPr>
          <p:cNvSpPr>
            <a:spLocks noGrp="1"/>
          </p:cNvSpPr>
          <p:nvPr>
            <p:ph type="sldNum" sz="quarter" idx="12"/>
          </p:nvPr>
        </p:nvSpPr>
        <p:spPr/>
        <p:txBody>
          <a:bodyPr/>
          <a:lstStyle/>
          <a:p>
            <a:fld id="{5BFCF61C-3B18-4C03-8326-CC3B32D710C9}" type="slidenum">
              <a:rPr lang="en-US" smtClean="0"/>
              <a:pPr/>
              <a:t>32</a:t>
            </a:fld>
            <a:endParaRPr lang="en-US"/>
          </a:p>
        </p:txBody>
      </p:sp>
      <p:pic>
        <p:nvPicPr>
          <p:cNvPr id="11" name="Picture 10">
            <a:extLst>
              <a:ext uri="{FF2B5EF4-FFF2-40B4-BE49-F238E27FC236}">
                <a16:creationId xmlns:a16="http://schemas.microsoft.com/office/drawing/2014/main" id="{1949136F-6000-B7B5-08B1-E4C77FA8E16A}"/>
              </a:ext>
            </a:extLst>
          </p:cNvPr>
          <p:cNvPicPr>
            <a:picLocks noChangeAspect="1"/>
          </p:cNvPicPr>
          <p:nvPr/>
        </p:nvPicPr>
        <p:blipFill>
          <a:blip r:embed="rId3"/>
          <a:stretch>
            <a:fillRect/>
          </a:stretch>
        </p:blipFill>
        <p:spPr>
          <a:xfrm>
            <a:off x="985246" y="2671753"/>
            <a:ext cx="5110754" cy="2994583"/>
          </a:xfrm>
          <a:prstGeom prst="rect">
            <a:avLst/>
          </a:prstGeom>
        </p:spPr>
      </p:pic>
      <p:pic>
        <p:nvPicPr>
          <p:cNvPr id="15" name="Picture 14">
            <a:extLst>
              <a:ext uri="{FF2B5EF4-FFF2-40B4-BE49-F238E27FC236}">
                <a16:creationId xmlns:a16="http://schemas.microsoft.com/office/drawing/2014/main" id="{48F02EBC-EA38-6D8B-AC3C-347D31CE7BBA}"/>
              </a:ext>
            </a:extLst>
          </p:cNvPr>
          <p:cNvPicPr>
            <a:picLocks noChangeAspect="1"/>
          </p:cNvPicPr>
          <p:nvPr/>
        </p:nvPicPr>
        <p:blipFill>
          <a:blip r:embed="rId4"/>
          <a:stretch>
            <a:fillRect/>
          </a:stretch>
        </p:blipFill>
        <p:spPr>
          <a:xfrm>
            <a:off x="6685006" y="2696561"/>
            <a:ext cx="5068414" cy="2969775"/>
          </a:xfrm>
          <a:prstGeom prst="rect">
            <a:avLst/>
          </a:prstGeom>
        </p:spPr>
      </p:pic>
      <p:sp>
        <p:nvSpPr>
          <p:cNvPr id="20" name="Rectangle 19">
            <a:extLst>
              <a:ext uri="{FF2B5EF4-FFF2-40B4-BE49-F238E27FC236}">
                <a16:creationId xmlns:a16="http://schemas.microsoft.com/office/drawing/2014/main" id="{73E798C3-CB6C-8A69-4B47-3C0060E9C344}"/>
              </a:ext>
            </a:extLst>
          </p:cNvPr>
          <p:cNvSpPr/>
          <p:nvPr/>
        </p:nvSpPr>
        <p:spPr>
          <a:xfrm>
            <a:off x="6684359" y="5694283"/>
            <a:ext cx="5069060"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Bit controller: stop command</a:t>
            </a:r>
          </a:p>
        </p:txBody>
      </p:sp>
      <p:sp>
        <p:nvSpPr>
          <p:cNvPr id="21" name="Rectangle 20">
            <a:extLst>
              <a:ext uri="{FF2B5EF4-FFF2-40B4-BE49-F238E27FC236}">
                <a16:creationId xmlns:a16="http://schemas.microsoft.com/office/drawing/2014/main" id="{337E4957-C34D-EC80-2BD6-BEFAA70FEECC}"/>
              </a:ext>
            </a:extLst>
          </p:cNvPr>
          <p:cNvSpPr/>
          <p:nvPr/>
        </p:nvSpPr>
        <p:spPr>
          <a:xfrm>
            <a:off x="985246" y="5694283"/>
            <a:ext cx="5110754"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Bit controller: start command</a:t>
            </a:r>
          </a:p>
        </p:txBody>
      </p:sp>
    </p:spTree>
    <p:extLst>
      <p:ext uri="{BB962C8B-B14F-4D97-AF65-F5344CB8AC3E}">
        <p14:creationId xmlns:p14="http://schemas.microsoft.com/office/powerpoint/2010/main" val="2795819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0AEC0-40BF-113C-5A06-2A301D2FB9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5FA93-FB48-E865-458A-080BDCCE8EE4}"/>
              </a:ext>
            </a:extLst>
          </p:cNvPr>
          <p:cNvSpPr>
            <a:spLocks noGrp="1"/>
          </p:cNvSpPr>
          <p:nvPr>
            <p:ph type="title"/>
          </p:nvPr>
        </p:nvSpPr>
        <p:spPr>
          <a:xfrm>
            <a:off x="607656" y="1191663"/>
            <a:ext cx="10515600" cy="1164546"/>
          </a:xfrm>
        </p:spPr>
        <p:txBody>
          <a:bodyPr/>
          <a:lstStyle/>
          <a:p>
            <a:r>
              <a:rPr lang="en-US" dirty="0"/>
              <a:t>I2C DEMO</a:t>
            </a:r>
            <a:br>
              <a:rPr lang="en-US" dirty="0"/>
            </a:br>
            <a:r>
              <a:rPr lang="en-US" b="1" dirty="0"/>
              <a:t>BIT CONTROLLER</a:t>
            </a:r>
          </a:p>
        </p:txBody>
      </p:sp>
      <p:sp>
        <p:nvSpPr>
          <p:cNvPr id="12" name="Footer Placeholder 11">
            <a:extLst>
              <a:ext uri="{FF2B5EF4-FFF2-40B4-BE49-F238E27FC236}">
                <a16:creationId xmlns:a16="http://schemas.microsoft.com/office/drawing/2014/main" id="{2D2E0951-3042-EA6A-8FBB-126E7F98136A}"/>
              </a:ext>
            </a:extLst>
          </p:cNvPr>
          <p:cNvSpPr>
            <a:spLocks noGrp="1"/>
          </p:cNvSpPr>
          <p:nvPr>
            <p:ph type="ftr" sz="quarter" idx="11"/>
          </p:nvPr>
        </p:nvSpPr>
        <p:spPr/>
        <p:txBody>
          <a:bodyPr/>
          <a:lstStyle/>
          <a:p>
            <a:r>
              <a:rPr lang="en-US"/>
              <a:t>FDE Midterm Report</a:t>
            </a:r>
          </a:p>
        </p:txBody>
      </p:sp>
      <p:sp>
        <p:nvSpPr>
          <p:cNvPr id="13" name="Slide Number Placeholder 12">
            <a:extLst>
              <a:ext uri="{FF2B5EF4-FFF2-40B4-BE49-F238E27FC236}">
                <a16:creationId xmlns:a16="http://schemas.microsoft.com/office/drawing/2014/main" id="{C6E65E8F-32A3-35AE-3A1D-35F4F6C7D356}"/>
              </a:ext>
            </a:extLst>
          </p:cNvPr>
          <p:cNvSpPr>
            <a:spLocks noGrp="1"/>
          </p:cNvSpPr>
          <p:nvPr>
            <p:ph type="sldNum" sz="quarter" idx="12"/>
          </p:nvPr>
        </p:nvSpPr>
        <p:spPr/>
        <p:txBody>
          <a:bodyPr/>
          <a:lstStyle/>
          <a:p>
            <a:fld id="{5BFCF61C-3B18-4C03-8326-CC3B32D710C9}" type="slidenum">
              <a:rPr lang="en-US" smtClean="0"/>
              <a:pPr/>
              <a:t>33</a:t>
            </a:fld>
            <a:endParaRPr lang="en-US"/>
          </a:p>
        </p:txBody>
      </p:sp>
      <p:pic>
        <p:nvPicPr>
          <p:cNvPr id="17" name="Picture 16">
            <a:extLst>
              <a:ext uri="{FF2B5EF4-FFF2-40B4-BE49-F238E27FC236}">
                <a16:creationId xmlns:a16="http://schemas.microsoft.com/office/drawing/2014/main" id="{6E5F3F6A-C50E-A333-A09F-520BFCD81010}"/>
              </a:ext>
            </a:extLst>
          </p:cNvPr>
          <p:cNvPicPr>
            <a:picLocks noChangeAspect="1"/>
          </p:cNvPicPr>
          <p:nvPr/>
        </p:nvPicPr>
        <p:blipFill>
          <a:blip r:embed="rId3"/>
          <a:stretch>
            <a:fillRect/>
          </a:stretch>
        </p:blipFill>
        <p:spPr>
          <a:xfrm>
            <a:off x="985247" y="2671755"/>
            <a:ext cx="5110753" cy="2994582"/>
          </a:xfrm>
          <a:prstGeom prst="rect">
            <a:avLst/>
          </a:prstGeom>
        </p:spPr>
      </p:pic>
      <p:pic>
        <p:nvPicPr>
          <p:cNvPr id="19" name="Picture 18">
            <a:extLst>
              <a:ext uri="{FF2B5EF4-FFF2-40B4-BE49-F238E27FC236}">
                <a16:creationId xmlns:a16="http://schemas.microsoft.com/office/drawing/2014/main" id="{AFB6D8AA-DD76-A464-4F58-8091541FB244}"/>
              </a:ext>
            </a:extLst>
          </p:cNvPr>
          <p:cNvPicPr>
            <a:picLocks noChangeAspect="1"/>
          </p:cNvPicPr>
          <p:nvPr/>
        </p:nvPicPr>
        <p:blipFill>
          <a:blip r:embed="rId4"/>
          <a:stretch>
            <a:fillRect/>
          </a:stretch>
        </p:blipFill>
        <p:spPr>
          <a:xfrm>
            <a:off x="6684359" y="2696184"/>
            <a:ext cx="5069060" cy="2970153"/>
          </a:xfrm>
          <a:prstGeom prst="rect">
            <a:avLst/>
          </a:prstGeom>
        </p:spPr>
      </p:pic>
      <p:sp>
        <p:nvSpPr>
          <p:cNvPr id="3" name="Rectangle 2">
            <a:extLst>
              <a:ext uri="{FF2B5EF4-FFF2-40B4-BE49-F238E27FC236}">
                <a16:creationId xmlns:a16="http://schemas.microsoft.com/office/drawing/2014/main" id="{ADA3A3A9-7E96-B6BA-2302-9F5B7D2F939F}"/>
              </a:ext>
            </a:extLst>
          </p:cNvPr>
          <p:cNvSpPr/>
          <p:nvPr/>
        </p:nvSpPr>
        <p:spPr>
          <a:xfrm>
            <a:off x="985246" y="5694283"/>
            <a:ext cx="5110754"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Bit controller: write “0”</a:t>
            </a:r>
          </a:p>
        </p:txBody>
      </p:sp>
      <p:sp>
        <p:nvSpPr>
          <p:cNvPr id="4" name="Rectangle 3">
            <a:extLst>
              <a:ext uri="{FF2B5EF4-FFF2-40B4-BE49-F238E27FC236}">
                <a16:creationId xmlns:a16="http://schemas.microsoft.com/office/drawing/2014/main" id="{5CB0A01E-3A74-0AB9-4DCE-BE49F723C46D}"/>
              </a:ext>
            </a:extLst>
          </p:cNvPr>
          <p:cNvSpPr/>
          <p:nvPr/>
        </p:nvSpPr>
        <p:spPr>
          <a:xfrm>
            <a:off x="6684359" y="5694283"/>
            <a:ext cx="5069060"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Bit controller: write “1”</a:t>
            </a:r>
          </a:p>
        </p:txBody>
      </p:sp>
    </p:spTree>
    <p:extLst>
      <p:ext uri="{BB962C8B-B14F-4D97-AF65-F5344CB8AC3E}">
        <p14:creationId xmlns:p14="http://schemas.microsoft.com/office/powerpoint/2010/main" val="988723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AFE59-462D-BB6C-0DFF-9A4BC0126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954B5-068D-14C9-F1FD-95ADF0692D1B}"/>
              </a:ext>
            </a:extLst>
          </p:cNvPr>
          <p:cNvSpPr>
            <a:spLocks noGrp="1"/>
          </p:cNvSpPr>
          <p:nvPr>
            <p:ph type="title"/>
          </p:nvPr>
        </p:nvSpPr>
        <p:spPr>
          <a:xfrm>
            <a:off x="607656" y="1191663"/>
            <a:ext cx="10515600" cy="1164546"/>
          </a:xfrm>
        </p:spPr>
        <p:txBody>
          <a:bodyPr/>
          <a:lstStyle/>
          <a:p>
            <a:r>
              <a:rPr lang="en-US" dirty="0"/>
              <a:t>FDE-CLI DEMO</a:t>
            </a:r>
            <a:br>
              <a:rPr lang="en-US" dirty="0"/>
            </a:br>
            <a:r>
              <a:rPr lang="en-US" b="1" dirty="0"/>
              <a:t>AFIFO</a:t>
            </a:r>
          </a:p>
        </p:txBody>
      </p:sp>
      <p:sp>
        <p:nvSpPr>
          <p:cNvPr id="12" name="Footer Placeholder 11">
            <a:extLst>
              <a:ext uri="{FF2B5EF4-FFF2-40B4-BE49-F238E27FC236}">
                <a16:creationId xmlns:a16="http://schemas.microsoft.com/office/drawing/2014/main" id="{C5025765-94B7-6D17-ADF5-49DF6CF700F6}"/>
              </a:ext>
            </a:extLst>
          </p:cNvPr>
          <p:cNvSpPr>
            <a:spLocks noGrp="1"/>
          </p:cNvSpPr>
          <p:nvPr>
            <p:ph type="ftr" sz="quarter" idx="11"/>
          </p:nvPr>
        </p:nvSpPr>
        <p:spPr/>
        <p:txBody>
          <a:bodyPr/>
          <a:lstStyle/>
          <a:p>
            <a:r>
              <a:rPr lang="en-US"/>
              <a:t>FDE Midterm Report</a:t>
            </a:r>
          </a:p>
        </p:txBody>
      </p:sp>
      <p:sp>
        <p:nvSpPr>
          <p:cNvPr id="13" name="Slide Number Placeholder 12">
            <a:extLst>
              <a:ext uri="{FF2B5EF4-FFF2-40B4-BE49-F238E27FC236}">
                <a16:creationId xmlns:a16="http://schemas.microsoft.com/office/drawing/2014/main" id="{EE2B6DDF-EC0A-79AB-C605-EA7D7A9E4410}"/>
              </a:ext>
            </a:extLst>
          </p:cNvPr>
          <p:cNvSpPr>
            <a:spLocks noGrp="1"/>
          </p:cNvSpPr>
          <p:nvPr>
            <p:ph type="sldNum" sz="quarter" idx="12"/>
          </p:nvPr>
        </p:nvSpPr>
        <p:spPr/>
        <p:txBody>
          <a:bodyPr/>
          <a:lstStyle/>
          <a:p>
            <a:fld id="{5BFCF61C-3B18-4C03-8326-CC3B32D710C9}" type="slidenum">
              <a:rPr lang="en-US" smtClean="0"/>
              <a:pPr/>
              <a:t>34</a:t>
            </a:fld>
            <a:endParaRPr lang="en-US"/>
          </a:p>
        </p:txBody>
      </p:sp>
      <p:sp>
        <p:nvSpPr>
          <p:cNvPr id="3" name="Text Placeholder 2">
            <a:extLst>
              <a:ext uri="{FF2B5EF4-FFF2-40B4-BE49-F238E27FC236}">
                <a16:creationId xmlns:a16="http://schemas.microsoft.com/office/drawing/2014/main" id="{90882D74-839A-9FE3-4216-51F7AF7C4B5B}"/>
              </a:ext>
            </a:extLst>
          </p:cNvPr>
          <p:cNvSpPr>
            <a:spLocks noGrp="1"/>
          </p:cNvSpPr>
          <p:nvPr>
            <p:ph type="body" sz="quarter" idx="13"/>
          </p:nvPr>
        </p:nvSpPr>
        <p:spPr/>
        <p:txBody>
          <a:bodyPr/>
          <a:lstStyle/>
          <a:p>
            <a:r>
              <a:rPr lang="en-US" dirty="0"/>
              <a:t>Objective</a:t>
            </a:r>
          </a:p>
        </p:txBody>
      </p:sp>
      <p:sp>
        <p:nvSpPr>
          <p:cNvPr id="5" name="Text Placeholder 4">
            <a:extLst>
              <a:ext uri="{FF2B5EF4-FFF2-40B4-BE49-F238E27FC236}">
                <a16:creationId xmlns:a16="http://schemas.microsoft.com/office/drawing/2014/main" id="{590A2356-4006-6208-C4C9-A74B1FC387D2}"/>
              </a:ext>
            </a:extLst>
          </p:cNvPr>
          <p:cNvSpPr>
            <a:spLocks noGrp="1"/>
          </p:cNvSpPr>
          <p:nvPr>
            <p:ph type="body" sz="quarter" idx="15"/>
          </p:nvPr>
        </p:nvSpPr>
        <p:spPr>
          <a:xfrm>
            <a:off x="365760" y="3401567"/>
            <a:ext cx="5111496" cy="2694433"/>
          </a:xfrm>
        </p:spPr>
        <p:txBody>
          <a:bodyPr/>
          <a:lstStyle/>
          <a:p>
            <a:r>
              <a:rPr lang="en-US" dirty="0"/>
              <a:t>Demo an asynchronous FIFO implemented on FDE</a:t>
            </a:r>
          </a:p>
          <a:p>
            <a:pPr lvl="1"/>
            <a:r>
              <a:rPr lang="en-US" dirty="0"/>
              <a:t>Two AFIFOs (TX &amp; RX) linked to each other </a:t>
            </a:r>
          </a:p>
          <a:p>
            <a:pPr lvl="1"/>
            <a:r>
              <a:rPr lang="en-US" dirty="0"/>
              <a:t>Foundation for I2C module in the future</a:t>
            </a:r>
          </a:p>
          <a:p>
            <a:r>
              <a:rPr lang="en-US" b="1" dirty="0"/>
              <a:t>Clock-domain FIFO</a:t>
            </a:r>
          </a:p>
          <a:p>
            <a:pPr lvl="1"/>
            <a:r>
              <a:rPr lang="en-US" dirty="0"/>
              <a:t>SMIMS engine clock based on FDE-CLI</a:t>
            </a:r>
          </a:p>
          <a:p>
            <a:pPr lvl="1"/>
            <a:r>
              <a:rPr lang="en-US" dirty="0"/>
              <a:t>Internal 30MHz clock driving the I2C module</a:t>
            </a:r>
          </a:p>
          <a:p>
            <a:r>
              <a:rPr lang="en-US" dirty="0"/>
              <a:t>Write &amp; read “1”, “2”, “3” to &amp; from the AFIFO</a:t>
            </a:r>
          </a:p>
        </p:txBody>
      </p:sp>
      <p:pic>
        <p:nvPicPr>
          <p:cNvPr id="6" name="FDE_CLI_DEMO1">
            <a:hlinkClick r:id="" action="ppaction://media"/>
            <a:extLst>
              <a:ext uri="{FF2B5EF4-FFF2-40B4-BE49-F238E27FC236}">
                <a16:creationId xmlns:a16="http://schemas.microsoft.com/office/drawing/2014/main" id="{CD102F32-93F1-03C0-6F0A-E5576767AA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53670" y="0"/>
            <a:ext cx="5353050" cy="6858000"/>
          </a:xfrm>
          <a:prstGeom prst="rect">
            <a:avLst/>
          </a:prstGeom>
        </p:spPr>
      </p:pic>
    </p:spTree>
    <p:extLst>
      <p:ext uri="{BB962C8B-B14F-4D97-AF65-F5344CB8AC3E}">
        <p14:creationId xmlns:p14="http://schemas.microsoft.com/office/powerpoint/2010/main" val="371602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0DC50-DF76-9E20-F4BC-D589DC31E998}"/>
            </a:ext>
          </a:extLst>
        </p:cNvPr>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080D82-CDE5-55F4-880F-8CB6019F1CD3}"/>
              </a:ext>
            </a:extLst>
          </p:cNvPr>
          <p:cNvSpPr>
            <a:spLocks noGrp="1"/>
          </p:cNvSpPr>
          <p:nvPr>
            <p:ph type="ftr" sz="quarter" idx="11"/>
          </p:nvPr>
        </p:nvSpPr>
        <p:spPr/>
        <p:txBody>
          <a:bodyPr/>
          <a:lstStyle/>
          <a:p>
            <a:r>
              <a:rPr lang="en-US"/>
              <a:t>FDE Midterm Report</a:t>
            </a:r>
          </a:p>
        </p:txBody>
      </p:sp>
      <p:sp>
        <p:nvSpPr>
          <p:cNvPr id="13" name="Slide Number Placeholder 12">
            <a:extLst>
              <a:ext uri="{FF2B5EF4-FFF2-40B4-BE49-F238E27FC236}">
                <a16:creationId xmlns:a16="http://schemas.microsoft.com/office/drawing/2014/main" id="{1D1319FF-2A31-B037-EEC3-7B4A7B4F24C1}"/>
              </a:ext>
            </a:extLst>
          </p:cNvPr>
          <p:cNvSpPr>
            <a:spLocks noGrp="1"/>
          </p:cNvSpPr>
          <p:nvPr>
            <p:ph type="sldNum" sz="quarter" idx="12"/>
          </p:nvPr>
        </p:nvSpPr>
        <p:spPr/>
        <p:txBody>
          <a:bodyPr/>
          <a:lstStyle/>
          <a:p>
            <a:fld id="{5BFCF61C-3B18-4C03-8326-CC3B32D710C9}" type="slidenum">
              <a:rPr lang="en-US" smtClean="0"/>
              <a:pPr/>
              <a:t>35</a:t>
            </a:fld>
            <a:endParaRPr lang="en-US"/>
          </a:p>
        </p:txBody>
      </p:sp>
      <p:pic>
        <p:nvPicPr>
          <p:cNvPr id="2" name="Picture 1">
            <a:extLst>
              <a:ext uri="{FF2B5EF4-FFF2-40B4-BE49-F238E27FC236}">
                <a16:creationId xmlns:a16="http://schemas.microsoft.com/office/drawing/2014/main" id="{69E4D2EE-F402-CBFF-37F9-5832FCAB40A9}"/>
              </a:ext>
            </a:extLst>
          </p:cNvPr>
          <p:cNvPicPr>
            <a:picLocks noChangeAspect="1"/>
          </p:cNvPicPr>
          <p:nvPr/>
        </p:nvPicPr>
        <p:blipFill>
          <a:blip r:embed="rId3"/>
          <a:stretch>
            <a:fillRect/>
          </a:stretch>
        </p:blipFill>
        <p:spPr>
          <a:xfrm>
            <a:off x="8781245" y="0"/>
            <a:ext cx="2650341" cy="6858000"/>
          </a:xfrm>
          <a:prstGeom prst="rect">
            <a:avLst/>
          </a:prstGeom>
        </p:spPr>
      </p:pic>
      <p:pic>
        <p:nvPicPr>
          <p:cNvPr id="4" name="Picture 3">
            <a:extLst>
              <a:ext uri="{FF2B5EF4-FFF2-40B4-BE49-F238E27FC236}">
                <a16:creationId xmlns:a16="http://schemas.microsoft.com/office/drawing/2014/main" id="{8572BBA2-0698-DCC4-0787-A4294C26AECC}"/>
              </a:ext>
            </a:extLst>
          </p:cNvPr>
          <p:cNvPicPr>
            <a:picLocks noChangeAspect="1"/>
          </p:cNvPicPr>
          <p:nvPr/>
        </p:nvPicPr>
        <p:blipFill>
          <a:blip r:embed="rId4"/>
          <a:stretch>
            <a:fillRect/>
          </a:stretch>
        </p:blipFill>
        <p:spPr>
          <a:xfrm>
            <a:off x="6096000" y="0"/>
            <a:ext cx="2685245" cy="6858000"/>
          </a:xfrm>
          <a:prstGeom prst="rect">
            <a:avLst/>
          </a:prstGeom>
        </p:spPr>
      </p:pic>
      <p:pic>
        <p:nvPicPr>
          <p:cNvPr id="8" name="Picture 7">
            <a:extLst>
              <a:ext uri="{FF2B5EF4-FFF2-40B4-BE49-F238E27FC236}">
                <a16:creationId xmlns:a16="http://schemas.microsoft.com/office/drawing/2014/main" id="{90DF7C1E-2774-C7FA-B8B9-5181D710D55C}"/>
              </a:ext>
            </a:extLst>
          </p:cNvPr>
          <p:cNvPicPr>
            <a:picLocks noChangeAspect="1"/>
          </p:cNvPicPr>
          <p:nvPr/>
        </p:nvPicPr>
        <p:blipFill>
          <a:blip r:embed="rId5"/>
          <a:stretch>
            <a:fillRect/>
          </a:stretch>
        </p:blipFill>
        <p:spPr>
          <a:xfrm>
            <a:off x="3438161" y="0"/>
            <a:ext cx="2657839" cy="6858000"/>
          </a:xfrm>
          <a:prstGeom prst="rect">
            <a:avLst/>
          </a:prstGeom>
        </p:spPr>
      </p:pic>
      <p:sp>
        <p:nvSpPr>
          <p:cNvPr id="9" name="Rectangle 8">
            <a:extLst>
              <a:ext uri="{FF2B5EF4-FFF2-40B4-BE49-F238E27FC236}">
                <a16:creationId xmlns:a16="http://schemas.microsoft.com/office/drawing/2014/main" id="{D1AE629F-43DE-280F-7B7A-0BCCE3FC5631}"/>
              </a:ext>
            </a:extLst>
          </p:cNvPr>
          <p:cNvSpPr/>
          <p:nvPr/>
        </p:nvSpPr>
        <p:spPr>
          <a:xfrm>
            <a:off x="3532471" y="6556248"/>
            <a:ext cx="7786837" cy="18143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4378D17-C6FC-2900-253D-46C3AE3084C7}"/>
              </a:ext>
            </a:extLst>
          </p:cNvPr>
          <p:cNvPicPr>
            <a:picLocks noChangeAspect="1"/>
          </p:cNvPicPr>
          <p:nvPr/>
        </p:nvPicPr>
        <p:blipFill>
          <a:blip r:embed="rId6"/>
          <a:stretch>
            <a:fillRect/>
          </a:stretch>
        </p:blipFill>
        <p:spPr>
          <a:xfrm>
            <a:off x="146986" y="691148"/>
            <a:ext cx="3111500" cy="5283200"/>
          </a:xfrm>
          <a:prstGeom prst="rect">
            <a:avLst/>
          </a:prstGeom>
        </p:spPr>
      </p:pic>
      <p:sp>
        <p:nvSpPr>
          <p:cNvPr id="3" name="Rectangle 2">
            <a:extLst>
              <a:ext uri="{FF2B5EF4-FFF2-40B4-BE49-F238E27FC236}">
                <a16:creationId xmlns:a16="http://schemas.microsoft.com/office/drawing/2014/main" id="{19691716-7D55-DC12-2169-B3F1EDEC8692}"/>
              </a:ext>
            </a:extLst>
          </p:cNvPr>
          <p:cNvSpPr/>
          <p:nvPr/>
        </p:nvSpPr>
        <p:spPr>
          <a:xfrm>
            <a:off x="146986" y="5974348"/>
            <a:ext cx="3111500"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Data sent to SMIMS TX FIFO</a:t>
            </a:r>
          </a:p>
        </p:txBody>
      </p:sp>
    </p:spTree>
    <p:extLst>
      <p:ext uri="{BB962C8B-B14F-4D97-AF65-F5344CB8AC3E}">
        <p14:creationId xmlns:p14="http://schemas.microsoft.com/office/powerpoint/2010/main" val="1757238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B7EDF-C653-124A-D27F-629FFB42C8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DB410-31BA-7AEE-0D8B-A7B785B3ED6D}"/>
              </a:ext>
            </a:extLst>
          </p:cNvPr>
          <p:cNvSpPr>
            <a:spLocks noGrp="1"/>
          </p:cNvSpPr>
          <p:nvPr>
            <p:ph type="title"/>
          </p:nvPr>
        </p:nvSpPr>
        <p:spPr/>
        <p:txBody>
          <a:bodyPr/>
          <a:lstStyle/>
          <a:p>
            <a:r>
              <a:rPr lang="en-US" dirty="0"/>
              <a:t>Future</a:t>
            </a:r>
            <a:br>
              <a:rPr lang="en-US" dirty="0"/>
            </a:br>
            <a:r>
              <a:rPr lang="en-US" dirty="0"/>
              <a:t>Work</a:t>
            </a:r>
          </a:p>
        </p:txBody>
      </p:sp>
      <p:sp>
        <p:nvSpPr>
          <p:cNvPr id="12" name="Footer Placeholder 11">
            <a:extLst>
              <a:ext uri="{FF2B5EF4-FFF2-40B4-BE49-F238E27FC236}">
                <a16:creationId xmlns:a16="http://schemas.microsoft.com/office/drawing/2014/main" id="{B2321601-07AC-17DC-CB42-22DC0E30ED10}"/>
              </a:ext>
            </a:extLst>
          </p:cNvPr>
          <p:cNvSpPr>
            <a:spLocks noGrp="1"/>
          </p:cNvSpPr>
          <p:nvPr>
            <p:ph type="ftr" sz="quarter" idx="11"/>
          </p:nvPr>
        </p:nvSpPr>
        <p:spPr/>
        <p:txBody>
          <a:bodyPr/>
          <a:lstStyle/>
          <a:p>
            <a:r>
              <a:rPr lang="en-US"/>
              <a:t>FDE Midterm Report</a:t>
            </a:r>
            <a:endParaRPr lang="en-PK" dirty="0"/>
          </a:p>
        </p:txBody>
      </p:sp>
      <p:sp>
        <p:nvSpPr>
          <p:cNvPr id="3" name="Text Placeholder 2">
            <a:extLst>
              <a:ext uri="{FF2B5EF4-FFF2-40B4-BE49-F238E27FC236}">
                <a16:creationId xmlns:a16="http://schemas.microsoft.com/office/drawing/2014/main" id="{540C47F1-6F43-4543-4C76-C8FE09E16E76}"/>
              </a:ext>
            </a:extLst>
          </p:cNvPr>
          <p:cNvSpPr>
            <a:spLocks noGrp="1"/>
          </p:cNvSpPr>
          <p:nvPr>
            <p:ph type="body" sz="quarter" idx="13"/>
          </p:nvPr>
        </p:nvSpPr>
        <p:spPr/>
        <p:txBody>
          <a:bodyPr/>
          <a:lstStyle/>
          <a:p>
            <a:r>
              <a:rPr lang="en-US" dirty="0"/>
              <a:t>Hardware wise</a:t>
            </a:r>
            <a:endParaRPr lang="en-PK" dirty="0"/>
          </a:p>
        </p:txBody>
      </p:sp>
      <p:sp>
        <p:nvSpPr>
          <p:cNvPr id="5" name="Text Placeholder 4">
            <a:extLst>
              <a:ext uri="{FF2B5EF4-FFF2-40B4-BE49-F238E27FC236}">
                <a16:creationId xmlns:a16="http://schemas.microsoft.com/office/drawing/2014/main" id="{0FE4B7E7-D744-6C49-3FF9-01879A22E80F}"/>
              </a:ext>
            </a:extLst>
          </p:cNvPr>
          <p:cNvSpPr>
            <a:spLocks noGrp="1"/>
          </p:cNvSpPr>
          <p:nvPr>
            <p:ph type="body" sz="quarter" idx="15"/>
          </p:nvPr>
        </p:nvSpPr>
        <p:spPr/>
        <p:txBody>
          <a:bodyPr/>
          <a:lstStyle/>
          <a:p>
            <a:r>
              <a:rPr lang="en-US" dirty="0"/>
              <a:t>Finish the I2C controller &amp; byte controller modules</a:t>
            </a:r>
          </a:p>
          <a:p>
            <a:r>
              <a:rPr lang="en-US" dirty="0"/>
              <a:t>Solder an open-drain circuit for the two signal lines (SDA &amp; SC</a:t>
            </a:r>
            <a:r>
              <a:rPr lang="en-US" dirty="0">
                <a:sym typeface="Wingdings" pitchFamily="2" charset="2"/>
              </a:rPr>
              <a:t>L)</a:t>
            </a:r>
            <a:endParaRPr lang="en-US" dirty="0"/>
          </a:p>
        </p:txBody>
      </p:sp>
      <p:sp>
        <p:nvSpPr>
          <p:cNvPr id="4" name="Text Placeholder 3">
            <a:extLst>
              <a:ext uri="{FF2B5EF4-FFF2-40B4-BE49-F238E27FC236}">
                <a16:creationId xmlns:a16="http://schemas.microsoft.com/office/drawing/2014/main" id="{9F8DC2BF-6D61-C852-2F66-A75CB1CEEB13}"/>
              </a:ext>
            </a:extLst>
          </p:cNvPr>
          <p:cNvSpPr>
            <a:spLocks noGrp="1"/>
          </p:cNvSpPr>
          <p:nvPr>
            <p:ph type="body" sz="quarter" idx="14"/>
          </p:nvPr>
        </p:nvSpPr>
        <p:spPr/>
        <p:txBody>
          <a:bodyPr/>
          <a:lstStyle/>
          <a:p>
            <a:r>
              <a:rPr lang="en-US" dirty="0"/>
              <a:t>Software wise</a:t>
            </a:r>
            <a:endParaRPr lang="en-PK" dirty="0"/>
          </a:p>
        </p:txBody>
      </p:sp>
      <p:sp>
        <p:nvSpPr>
          <p:cNvPr id="6" name="Text Placeholder 5">
            <a:extLst>
              <a:ext uri="{FF2B5EF4-FFF2-40B4-BE49-F238E27FC236}">
                <a16:creationId xmlns:a16="http://schemas.microsoft.com/office/drawing/2014/main" id="{76DA4E9F-4543-211F-3136-0ED70231AE79}"/>
              </a:ext>
            </a:extLst>
          </p:cNvPr>
          <p:cNvSpPr>
            <a:spLocks noGrp="1"/>
          </p:cNvSpPr>
          <p:nvPr>
            <p:ph type="body" sz="quarter" idx="16"/>
          </p:nvPr>
        </p:nvSpPr>
        <p:spPr>
          <a:xfrm>
            <a:off x="5971032" y="3941063"/>
            <a:ext cx="4754880" cy="2367270"/>
          </a:xfrm>
        </p:spPr>
        <p:txBody>
          <a:bodyPr/>
          <a:lstStyle/>
          <a:p>
            <a:r>
              <a:rPr lang="en-US" dirty="0"/>
              <a:t>Finish implementing basic features for FDE-CLI</a:t>
            </a:r>
          </a:p>
          <a:p>
            <a:r>
              <a:rPr lang="en-US" dirty="0"/>
              <a:t>Integrate with FDE board with a AFIFO for cross-clock domain data sharing</a:t>
            </a:r>
          </a:p>
          <a:p>
            <a:r>
              <a:rPr lang="en-US" dirty="0"/>
              <a:t>Finish implementing my I2C IP with FDE-CLI</a:t>
            </a:r>
          </a:p>
          <a:p>
            <a:r>
              <a:rPr lang="en-US" dirty="0"/>
              <a:t>Experiment with communicating with some real I2C modules (temperature sensors, etc.)</a:t>
            </a:r>
          </a:p>
        </p:txBody>
      </p:sp>
      <p:sp>
        <p:nvSpPr>
          <p:cNvPr id="13" name="Slide Number Placeholder 12">
            <a:extLst>
              <a:ext uri="{FF2B5EF4-FFF2-40B4-BE49-F238E27FC236}">
                <a16:creationId xmlns:a16="http://schemas.microsoft.com/office/drawing/2014/main" id="{FF6DD937-25B3-9C35-11EE-E19F52A8D92C}"/>
              </a:ext>
            </a:extLst>
          </p:cNvPr>
          <p:cNvSpPr>
            <a:spLocks noGrp="1"/>
          </p:cNvSpPr>
          <p:nvPr>
            <p:ph type="sldNum" sz="quarter" idx="12"/>
          </p:nvPr>
        </p:nvSpPr>
        <p:spPr/>
        <p:txBody>
          <a:bodyPr/>
          <a:lstStyle/>
          <a:p>
            <a:fld id="{5BFCF61C-3B18-4C03-8326-CC3B32D710C9}" type="slidenum">
              <a:rPr lang="en-US" smtClean="0"/>
              <a:pPr/>
              <a:t>36</a:t>
            </a:fld>
            <a:endParaRPr lang="en-US"/>
          </a:p>
        </p:txBody>
      </p:sp>
    </p:spTree>
    <p:extLst>
      <p:ext uri="{BB962C8B-B14F-4D97-AF65-F5344CB8AC3E}">
        <p14:creationId xmlns:p14="http://schemas.microsoft.com/office/powerpoint/2010/main" val="2913234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102B8-1358-E7D2-8A96-CB44EAAFBE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A48D174-EB71-47F9-0153-28A9BD30969E}"/>
              </a:ext>
            </a:extLst>
          </p:cNvPr>
          <p:cNvSpPr>
            <a:spLocks noGrp="1"/>
          </p:cNvSpPr>
          <p:nvPr>
            <p:ph type="title"/>
          </p:nvPr>
        </p:nvSpPr>
        <p:spPr/>
        <p:txBody>
          <a:bodyPr/>
          <a:lstStyle/>
          <a:p>
            <a:r>
              <a:rPr lang="en-US" sz="5000" dirty="0">
                <a:solidFill>
                  <a:schemeClr val="tx2"/>
                </a:solidFill>
                <a:latin typeface="Arial" panose="020B0604020202020204" pitchFamily="34" charset="0"/>
                <a:cs typeface="Arial" panose="020B0604020202020204" pitchFamily="34" charset="0"/>
              </a:rPr>
              <a:t>Open source</a:t>
            </a:r>
            <a:br>
              <a:rPr lang="en-US" sz="5000" dirty="0">
                <a:solidFill>
                  <a:schemeClr val="tx2"/>
                </a:solidFill>
                <a:latin typeface="Arial" panose="020B0604020202020204" pitchFamily="34" charset="0"/>
                <a:cs typeface="Arial" panose="020B0604020202020204" pitchFamily="34" charset="0"/>
              </a:rPr>
            </a:br>
            <a:endParaRPr lang="en-US" dirty="0"/>
          </a:p>
        </p:txBody>
      </p:sp>
      <p:sp>
        <p:nvSpPr>
          <p:cNvPr id="2" name="Footer Placeholder 1">
            <a:extLst>
              <a:ext uri="{FF2B5EF4-FFF2-40B4-BE49-F238E27FC236}">
                <a16:creationId xmlns:a16="http://schemas.microsoft.com/office/drawing/2014/main" id="{E347A8A9-C592-71E3-6D10-32010A805D52}"/>
              </a:ext>
            </a:extLst>
          </p:cNvPr>
          <p:cNvSpPr>
            <a:spLocks noGrp="1"/>
          </p:cNvSpPr>
          <p:nvPr>
            <p:ph type="ftr" sz="quarter" idx="11"/>
          </p:nvPr>
        </p:nvSpPr>
        <p:spPr/>
        <p:txBody>
          <a:bodyPr/>
          <a:lstStyle/>
          <a:p>
            <a:r>
              <a:rPr lang="en-US"/>
              <a:t>FDE Midterm Report</a:t>
            </a:r>
            <a:endParaRPr lang="en-US" dirty="0"/>
          </a:p>
        </p:txBody>
      </p:sp>
      <p:sp>
        <p:nvSpPr>
          <p:cNvPr id="3" name="Slide Number Placeholder 2">
            <a:extLst>
              <a:ext uri="{FF2B5EF4-FFF2-40B4-BE49-F238E27FC236}">
                <a16:creationId xmlns:a16="http://schemas.microsoft.com/office/drawing/2014/main" id="{369C1CCF-C5EB-7C77-9150-3AA18736675D}"/>
              </a:ext>
            </a:extLst>
          </p:cNvPr>
          <p:cNvSpPr>
            <a:spLocks noGrp="1"/>
          </p:cNvSpPr>
          <p:nvPr>
            <p:ph type="sldNum" sz="quarter" idx="12"/>
          </p:nvPr>
        </p:nvSpPr>
        <p:spPr/>
        <p:txBody>
          <a:bodyPr/>
          <a:lstStyle/>
          <a:p>
            <a:fld id="{5BFCF61C-3B18-4C03-8326-CC3B32D710C9}" type="slidenum">
              <a:rPr lang="en-US" smtClean="0"/>
              <a:t>37</a:t>
            </a:fld>
            <a:endParaRPr lang="en-US" dirty="0"/>
          </a:p>
        </p:txBody>
      </p:sp>
      <p:sp>
        <p:nvSpPr>
          <p:cNvPr id="5" name="Text Placeholder 4">
            <a:extLst>
              <a:ext uri="{FF2B5EF4-FFF2-40B4-BE49-F238E27FC236}">
                <a16:creationId xmlns:a16="http://schemas.microsoft.com/office/drawing/2014/main" id="{977F2D50-86AB-E47E-522B-FC0F42BAB5DE}"/>
              </a:ext>
            </a:extLst>
          </p:cNvPr>
          <p:cNvSpPr>
            <a:spLocks noGrp="1"/>
          </p:cNvSpPr>
          <p:nvPr>
            <p:ph type="body" sz="quarter" idx="13"/>
          </p:nvPr>
        </p:nvSpPr>
        <p:spPr>
          <a:xfrm>
            <a:off x="649224" y="2980944"/>
            <a:ext cx="3282696" cy="448056"/>
          </a:xfrm>
        </p:spPr>
        <p:txBody>
          <a:bodyPr/>
          <a:lstStyle/>
          <a:p>
            <a:r>
              <a:rPr lang="en-US" dirty="0">
                <a:latin typeface="Arial" panose="020B0604020202020204" pitchFamily="34" charset="0"/>
                <a:cs typeface="Arial" panose="020B0604020202020204" pitchFamily="34" charset="0"/>
              </a:rPr>
              <a:t>FDE Project</a:t>
            </a:r>
            <a:endParaRPr lang="en-US" dirty="0"/>
          </a:p>
        </p:txBody>
      </p:sp>
      <p:sp>
        <p:nvSpPr>
          <p:cNvPr id="6" name="Text Placeholder 5">
            <a:extLst>
              <a:ext uri="{FF2B5EF4-FFF2-40B4-BE49-F238E27FC236}">
                <a16:creationId xmlns:a16="http://schemas.microsoft.com/office/drawing/2014/main" id="{8E5F10FE-E3C0-FCF2-C795-B81BF3DF70D6}"/>
              </a:ext>
            </a:extLst>
          </p:cNvPr>
          <p:cNvSpPr>
            <a:spLocks noGrp="1"/>
          </p:cNvSpPr>
          <p:nvPr>
            <p:ph type="body" sz="quarter" idx="14"/>
          </p:nvPr>
        </p:nvSpPr>
        <p:spPr>
          <a:xfrm>
            <a:off x="4334256" y="2980944"/>
            <a:ext cx="3282696" cy="448056"/>
          </a:xfrm>
        </p:spPr>
        <p:txBody>
          <a:bodyPr/>
          <a:lstStyle/>
          <a:p>
            <a:r>
              <a:rPr lang="en-US" sz="2200" b="1" dirty="0">
                <a:solidFill>
                  <a:schemeClr val="tx2"/>
                </a:solidFill>
                <a:latin typeface="Arial" panose="020B0604020202020204" pitchFamily="34" charset="0"/>
                <a:cs typeface="Arial" panose="020B0604020202020204" pitchFamily="34" charset="0"/>
              </a:rPr>
              <a:t>FDE-CLI</a:t>
            </a:r>
            <a:endParaRPr lang="en-US" dirty="0"/>
          </a:p>
        </p:txBody>
      </p:sp>
      <p:sp>
        <p:nvSpPr>
          <p:cNvPr id="8" name="Text Placeholder 7">
            <a:extLst>
              <a:ext uri="{FF2B5EF4-FFF2-40B4-BE49-F238E27FC236}">
                <a16:creationId xmlns:a16="http://schemas.microsoft.com/office/drawing/2014/main" id="{2AA50165-1161-A494-E13D-1CD3D8762123}"/>
              </a:ext>
            </a:extLst>
          </p:cNvPr>
          <p:cNvSpPr>
            <a:spLocks noGrp="1"/>
          </p:cNvSpPr>
          <p:nvPr>
            <p:ph type="body" sz="quarter" idx="16"/>
          </p:nvPr>
        </p:nvSpPr>
        <p:spPr>
          <a:xfrm>
            <a:off x="4050792" y="3429000"/>
            <a:ext cx="4004856" cy="437557"/>
          </a:xfrm>
        </p:spPr>
        <p:txBody>
          <a:bodyPr/>
          <a:lstStyle/>
          <a:p>
            <a:pPr marL="342900" indent="-342900">
              <a:lnSpc>
                <a:spcPct val="150000"/>
              </a:lnSpc>
              <a:buFont typeface="Arial" panose="020B0604020202020204" pitchFamily="34" charset="0"/>
              <a:buChar char="•"/>
            </a:pPr>
            <a:r>
              <a:rPr lang="en-US" sz="1600" dirty="0">
                <a:solidFill>
                  <a:schemeClr val="tx2"/>
                </a:solidFill>
                <a:latin typeface="Arial" panose="020B0604020202020204" pitchFamily="34" charset="0"/>
                <a:cs typeface="Arial" panose="020B0604020202020204" pitchFamily="34" charset="0"/>
                <a:hlinkClick r:id="rId3"/>
              </a:rPr>
              <a:t>https://github.com/jwwang2003/fde-cli</a:t>
            </a:r>
            <a:endParaRPr lang="en-US" sz="1600" dirty="0">
              <a:solidFill>
                <a:schemeClr val="tx2"/>
              </a:solidFill>
            </a:endParaRPr>
          </a:p>
          <a:p>
            <a:endParaRPr lang="en-US" dirty="0"/>
          </a:p>
        </p:txBody>
      </p:sp>
      <p:sp>
        <p:nvSpPr>
          <p:cNvPr id="9" name="Text Placeholder 8">
            <a:extLst>
              <a:ext uri="{FF2B5EF4-FFF2-40B4-BE49-F238E27FC236}">
                <a16:creationId xmlns:a16="http://schemas.microsoft.com/office/drawing/2014/main" id="{F44DBDB8-9BB2-2F32-1E8C-FE84445AF79D}"/>
              </a:ext>
            </a:extLst>
          </p:cNvPr>
          <p:cNvSpPr>
            <a:spLocks noGrp="1"/>
          </p:cNvSpPr>
          <p:nvPr>
            <p:ph type="body" sz="quarter" idx="17"/>
          </p:nvPr>
        </p:nvSpPr>
        <p:spPr>
          <a:xfrm>
            <a:off x="8266176" y="2980944"/>
            <a:ext cx="3282696" cy="448056"/>
          </a:xfrm>
        </p:spPr>
        <p:txBody>
          <a:bodyPr/>
          <a:lstStyle/>
          <a:p>
            <a:r>
              <a:rPr lang="en-US" dirty="0">
                <a:latin typeface="Arial" panose="020B0604020202020204" pitchFamily="34" charset="0"/>
                <a:cs typeface="Arial" panose="020B0604020202020204" pitchFamily="34" charset="0"/>
              </a:rPr>
              <a:t>VLFD-RS</a:t>
            </a:r>
            <a:endParaRPr lang="en-US" dirty="0"/>
          </a:p>
        </p:txBody>
      </p:sp>
      <p:sp>
        <p:nvSpPr>
          <p:cNvPr id="10" name="Text Placeholder 9">
            <a:extLst>
              <a:ext uri="{FF2B5EF4-FFF2-40B4-BE49-F238E27FC236}">
                <a16:creationId xmlns:a16="http://schemas.microsoft.com/office/drawing/2014/main" id="{7047D13B-B7EF-9E02-0ED8-43CE11988213}"/>
              </a:ext>
            </a:extLst>
          </p:cNvPr>
          <p:cNvSpPr>
            <a:spLocks noGrp="1"/>
          </p:cNvSpPr>
          <p:nvPr>
            <p:ph type="body" sz="quarter" idx="18"/>
          </p:nvPr>
        </p:nvSpPr>
        <p:spPr>
          <a:xfrm>
            <a:off x="7982711" y="3418501"/>
            <a:ext cx="4004855" cy="448056"/>
          </a:xfrm>
        </p:spPr>
        <p:txBody>
          <a:bodyPr/>
          <a:lstStyle/>
          <a:p>
            <a:r>
              <a:rPr lang="en-US" sz="1600" noProof="1">
                <a:solidFill>
                  <a:schemeClr val="tx2"/>
                </a:solidFill>
                <a:latin typeface="Arial" panose="020B0604020202020204" pitchFamily="34" charset="0"/>
                <a:cs typeface="Arial" panose="020B0604020202020204" pitchFamily="34" charset="0"/>
                <a:hlinkClick r:id="rId4"/>
              </a:rPr>
              <a:t>https://github.com/jwwang2003/vlfd-rs</a:t>
            </a:r>
            <a:endParaRPr lang="en-US" sz="1600" noProof="1">
              <a:solidFill>
                <a:schemeClr val="tx2"/>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0A33C8AB-0DDE-542E-C687-E88873B4AB09}"/>
              </a:ext>
            </a:extLst>
          </p:cNvPr>
          <p:cNvPicPr>
            <a:picLocks noChangeAspect="1"/>
          </p:cNvPicPr>
          <p:nvPr/>
        </p:nvPicPr>
        <p:blipFill>
          <a:blip r:embed="rId5"/>
          <a:stretch>
            <a:fillRect/>
          </a:stretch>
        </p:blipFill>
        <p:spPr>
          <a:xfrm>
            <a:off x="8266177" y="4233438"/>
            <a:ext cx="3138424" cy="1005327"/>
          </a:xfrm>
          <a:prstGeom prst="rect">
            <a:avLst/>
          </a:prstGeom>
        </p:spPr>
      </p:pic>
      <p:pic>
        <p:nvPicPr>
          <p:cNvPr id="13" name="Picture 12">
            <a:extLst>
              <a:ext uri="{FF2B5EF4-FFF2-40B4-BE49-F238E27FC236}">
                <a16:creationId xmlns:a16="http://schemas.microsoft.com/office/drawing/2014/main" id="{118F4B4B-F470-661F-9D2B-A7ECB7BBD85B}"/>
              </a:ext>
            </a:extLst>
          </p:cNvPr>
          <p:cNvPicPr>
            <a:picLocks noChangeAspect="1"/>
          </p:cNvPicPr>
          <p:nvPr/>
        </p:nvPicPr>
        <p:blipFill>
          <a:blip r:embed="rId6"/>
          <a:stretch>
            <a:fillRect/>
          </a:stretch>
        </p:blipFill>
        <p:spPr>
          <a:xfrm>
            <a:off x="4334256" y="4233438"/>
            <a:ext cx="3213761" cy="1000267"/>
          </a:xfrm>
          <a:prstGeom prst="rect">
            <a:avLst/>
          </a:prstGeom>
        </p:spPr>
      </p:pic>
      <p:sp>
        <p:nvSpPr>
          <p:cNvPr id="15" name="Text Placeholder 14">
            <a:extLst>
              <a:ext uri="{FF2B5EF4-FFF2-40B4-BE49-F238E27FC236}">
                <a16:creationId xmlns:a16="http://schemas.microsoft.com/office/drawing/2014/main" id="{916294F2-41C9-195E-3A9B-2FF3D6040AFF}"/>
              </a:ext>
            </a:extLst>
          </p:cNvPr>
          <p:cNvSpPr>
            <a:spLocks noGrp="1"/>
          </p:cNvSpPr>
          <p:nvPr>
            <p:ph type="body" sz="quarter" idx="15"/>
          </p:nvPr>
        </p:nvSpPr>
        <p:spPr>
          <a:xfrm>
            <a:off x="443483" y="3429000"/>
            <a:ext cx="3525013" cy="804438"/>
          </a:xfrm>
        </p:spPr>
        <p:txBody>
          <a:bodyPr/>
          <a:lstStyle/>
          <a:p>
            <a:r>
              <a:rPr lang="en-US" dirty="0">
                <a:hlinkClick r:id="rId7"/>
              </a:rPr>
              <a:t>https://github.com/jwwang2003/fde-project</a:t>
            </a:r>
            <a:endParaRPr lang="en-US" dirty="0"/>
          </a:p>
          <a:p>
            <a:pPr marL="0" indent="0">
              <a:buNone/>
            </a:pPr>
            <a:endParaRPr lang="en-US" dirty="0"/>
          </a:p>
        </p:txBody>
      </p:sp>
      <p:pic>
        <p:nvPicPr>
          <p:cNvPr id="17" name="Picture 16">
            <a:extLst>
              <a:ext uri="{FF2B5EF4-FFF2-40B4-BE49-F238E27FC236}">
                <a16:creationId xmlns:a16="http://schemas.microsoft.com/office/drawing/2014/main" id="{78FABD1F-0485-B671-2309-547255263A7C}"/>
              </a:ext>
            </a:extLst>
          </p:cNvPr>
          <p:cNvPicPr>
            <a:picLocks noChangeAspect="1"/>
          </p:cNvPicPr>
          <p:nvPr/>
        </p:nvPicPr>
        <p:blipFill>
          <a:blip r:embed="rId8"/>
          <a:stretch>
            <a:fillRect/>
          </a:stretch>
        </p:blipFill>
        <p:spPr>
          <a:xfrm>
            <a:off x="443483" y="4233438"/>
            <a:ext cx="3655014" cy="981506"/>
          </a:xfrm>
          <a:prstGeom prst="rect">
            <a:avLst/>
          </a:prstGeom>
        </p:spPr>
      </p:pic>
      <p:sp>
        <p:nvSpPr>
          <p:cNvPr id="16" name="Text Placeholder 4">
            <a:extLst>
              <a:ext uri="{FF2B5EF4-FFF2-40B4-BE49-F238E27FC236}">
                <a16:creationId xmlns:a16="http://schemas.microsoft.com/office/drawing/2014/main" id="{64A56E42-2993-16A5-51A5-AB6A7684AAD6}"/>
              </a:ext>
            </a:extLst>
          </p:cNvPr>
          <p:cNvSpPr txBox="1">
            <a:spLocks/>
          </p:cNvSpPr>
          <p:nvPr/>
        </p:nvSpPr>
        <p:spPr>
          <a:xfrm>
            <a:off x="649224" y="5394960"/>
            <a:ext cx="3282696" cy="44805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22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GitBook</a:t>
            </a:r>
            <a:r>
              <a:rPr lang="en-US" dirty="0"/>
              <a:t> Blog</a:t>
            </a:r>
          </a:p>
        </p:txBody>
      </p:sp>
      <p:sp>
        <p:nvSpPr>
          <p:cNvPr id="18" name="Text Placeholder 14">
            <a:extLst>
              <a:ext uri="{FF2B5EF4-FFF2-40B4-BE49-F238E27FC236}">
                <a16:creationId xmlns:a16="http://schemas.microsoft.com/office/drawing/2014/main" id="{4E31416B-3D68-2F22-C5E3-A1962370E887}"/>
              </a:ext>
            </a:extLst>
          </p:cNvPr>
          <p:cNvSpPr txBox="1">
            <a:spLocks/>
          </p:cNvSpPr>
          <p:nvPr/>
        </p:nvSpPr>
        <p:spPr>
          <a:xfrm>
            <a:off x="443483" y="5843016"/>
            <a:ext cx="10553380" cy="804438"/>
          </a:xfrm>
          <a:prstGeom prst="rect">
            <a:avLst/>
          </a:prstGeom>
        </p:spPr>
        <p:txBody>
          <a:bodyPr vert="horz" lIns="91440" tIns="45720" rIns="91440" bIns="45720" numCol="1" spcCol="91440" rtlCol="0">
            <a:noAutofit/>
          </a:bodyPr>
          <a:lstStyle>
            <a:lvl1pPr marL="283464"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1pPr>
            <a:lvl2pPr marL="6858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2pPr>
            <a:lvl3pPr marL="11430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3pPr>
            <a:lvl4pPr marL="16002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4pPr>
            <a:lvl5pPr marL="2057400" indent="-283464" algn="l" defTabSz="914400" rtl="0" eaLnBrk="1" latinLnBrk="0" hangingPunct="1">
              <a:lnSpc>
                <a:spcPct val="150000"/>
              </a:lnSpc>
              <a:spcBef>
                <a:spcPts val="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9"/>
              </a:rPr>
              <a:t>https://junweiwangs-organization.gitbook.io/fpga-stuff/i2c-protocol/i2c</a:t>
            </a:r>
            <a:endParaRPr lang="en-US" dirty="0"/>
          </a:p>
        </p:txBody>
      </p:sp>
    </p:spTree>
    <p:extLst>
      <p:ext uri="{BB962C8B-B14F-4D97-AF65-F5344CB8AC3E}">
        <p14:creationId xmlns:p14="http://schemas.microsoft.com/office/powerpoint/2010/main" val="4011898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F03D4-D4F4-1CA5-BE89-68AB597D1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A52F4-B156-A115-D78E-97C8A05690FD}"/>
              </a:ext>
            </a:extLst>
          </p:cNvPr>
          <p:cNvSpPr>
            <a:spLocks noGrp="1"/>
          </p:cNvSpPr>
          <p:nvPr>
            <p:ph type="title"/>
          </p:nvPr>
        </p:nvSpPr>
        <p:spPr/>
        <p:txBody>
          <a:bodyPr/>
          <a:lstStyle/>
          <a:p>
            <a:r>
              <a:rPr lang="en-US" dirty="0"/>
              <a:t>Thanks For Listening</a:t>
            </a:r>
            <a:r>
              <a:rPr lang="zh-CN" altLang="en-US" dirty="0"/>
              <a:t> </a:t>
            </a:r>
            <a:endParaRPr lang="en-US" dirty="0"/>
          </a:p>
        </p:txBody>
      </p:sp>
      <p:sp>
        <p:nvSpPr>
          <p:cNvPr id="3" name="Text Placeholder 2">
            <a:extLst>
              <a:ext uri="{FF2B5EF4-FFF2-40B4-BE49-F238E27FC236}">
                <a16:creationId xmlns:a16="http://schemas.microsoft.com/office/drawing/2014/main" id="{0BE4A0B6-B723-464C-1EC3-CFACAAA0118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546196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73872-DBA5-0633-88A5-A364CB708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D4383-9FE7-A6E5-2911-B5DA98FF8700}"/>
              </a:ext>
            </a:extLst>
          </p:cNvPr>
          <p:cNvSpPr>
            <a:spLocks noGrp="1"/>
          </p:cNvSpPr>
          <p:nvPr>
            <p:ph type="title"/>
          </p:nvPr>
        </p:nvSpPr>
        <p:spPr/>
        <p:txBody>
          <a:bodyPr/>
          <a:lstStyle/>
          <a:p>
            <a:r>
              <a:rPr lang="en-US" dirty="0"/>
              <a:t>Script</a:t>
            </a:r>
          </a:p>
        </p:txBody>
      </p:sp>
      <p:sp>
        <p:nvSpPr>
          <p:cNvPr id="12" name="Footer Placeholder 11">
            <a:extLst>
              <a:ext uri="{FF2B5EF4-FFF2-40B4-BE49-F238E27FC236}">
                <a16:creationId xmlns:a16="http://schemas.microsoft.com/office/drawing/2014/main" id="{561CC972-C102-FD64-D203-E02088DBF252}"/>
              </a:ext>
            </a:extLst>
          </p:cNvPr>
          <p:cNvSpPr>
            <a:spLocks noGrp="1"/>
          </p:cNvSpPr>
          <p:nvPr>
            <p:ph type="ftr" sz="quarter" idx="11"/>
          </p:nvPr>
        </p:nvSpPr>
        <p:spPr/>
        <p:txBody>
          <a:bodyPr/>
          <a:lstStyle/>
          <a:p>
            <a:r>
              <a:rPr lang="en-US"/>
              <a:t>FDE Midterm Report</a:t>
            </a:r>
            <a:endParaRPr lang="en-PK" dirty="0"/>
          </a:p>
        </p:txBody>
      </p:sp>
      <p:sp>
        <p:nvSpPr>
          <p:cNvPr id="13" name="Slide Number Placeholder 12">
            <a:extLst>
              <a:ext uri="{FF2B5EF4-FFF2-40B4-BE49-F238E27FC236}">
                <a16:creationId xmlns:a16="http://schemas.microsoft.com/office/drawing/2014/main" id="{91F2B257-E70A-7B2C-3F2C-FF1230BC6754}"/>
              </a:ext>
            </a:extLst>
          </p:cNvPr>
          <p:cNvSpPr>
            <a:spLocks noGrp="1"/>
          </p:cNvSpPr>
          <p:nvPr>
            <p:ph type="sldNum" sz="quarter" idx="12"/>
          </p:nvPr>
        </p:nvSpPr>
        <p:spPr/>
        <p:txBody>
          <a:bodyPr/>
          <a:lstStyle/>
          <a:p>
            <a:fld id="{5BFCF61C-3B18-4C03-8326-CC3B32D710C9}" type="slidenum">
              <a:rPr lang="en-US" smtClean="0"/>
              <a:pPr/>
              <a:t>4</a:t>
            </a:fld>
            <a:endParaRPr lang="en-US"/>
          </a:p>
        </p:txBody>
      </p:sp>
      <p:pic>
        <p:nvPicPr>
          <p:cNvPr id="20" name="Picture 19">
            <a:extLst>
              <a:ext uri="{FF2B5EF4-FFF2-40B4-BE49-F238E27FC236}">
                <a16:creationId xmlns:a16="http://schemas.microsoft.com/office/drawing/2014/main" id="{9116A7AD-4CBD-211C-E704-5FE76EDD7963}"/>
              </a:ext>
            </a:extLst>
          </p:cNvPr>
          <p:cNvPicPr>
            <a:picLocks noChangeAspect="1"/>
          </p:cNvPicPr>
          <p:nvPr/>
        </p:nvPicPr>
        <p:blipFill>
          <a:blip r:embed="rId3"/>
          <a:stretch>
            <a:fillRect/>
          </a:stretch>
        </p:blipFill>
        <p:spPr>
          <a:xfrm>
            <a:off x="6461866" y="170526"/>
            <a:ext cx="4846320" cy="2240209"/>
          </a:xfrm>
          <a:prstGeom prst="rect">
            <a:avLst/>
          </a:prstGeom>
        </p:spPr>
      </p:pic>
      <p:pic>
        <p:nvPicPr>
          <p:cNvPr id="21" name="Picture 20">
            <a:extLst>
              <a:ext uri="{FF2B5EF4-FFF2-40B4-BE49-F238E27FC236}">
                <a16:creationId xmlns:a16="http://schemas.microsoft.com/office/drawing/2014/main" id="{B20D6807-72FC-88D7-2077-9A30ED2E3FF5}"/>
              </a:ext>
            </a:extLst>
          </p:cNvPr>
          <p:cNvPicPr>
            <a:picLocks noChangeAspect="1"/>
          </p:cNvPicPr>
          <p:nvPr/>
        </p:nvPicPr>
        <p:blipFill>
          <a:blip r:embed="rId4"/>
          <a:stretch>
            <a:fillRect/>
          </a:stretch>
        </p:blipFill>
        <p:spPr>
          <a:xfrm>
            <a:off x="6461867" y="2718415"/>
            <a:ext cx="4846319" cy="3645355"/>
          </a:xfrm>
          <a:prstGeom prst="rect">
            <a:avLst/>
          </a:prstGeom>
        </p:spPr>
      </p:pic>
      <p:sp>
        <p:nvSpPr>
          <p:cNvPr id="3" name="Rectangle 2">
            <a:extLst>
              <a:ext uri="{FF2B5EF4-FFF2-40B4-BE49-F238E27FC236}">
                <a16:creationId xmlns:a16="http://schemas.microsoft.com/office/drawing/2014/main" id="{DA53A671-EBAC-AC45-99E7-EF14FC618C47}"/>
              </a:ext>
            </a:extLst>
          </p:cNvPr>
          <p:cNvSpPr/>
          <p:nvPr/>
        </p:nvSpPr>
        <p:spPr>
          <a:xfrm>
            <a:off x="6461866" y="2409241"/>
            <a:ext cx="4846320"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Generating the case block for each character in the string</a:t>
            </a:r>
          </a:p>
        </p:txBody>
      </p:sp>
      <p:sp>
        <p:nvSpPr>
          <p:cNvPr id="4" name="Rectangle 3">
            <a:extLst>
              <a:ext uri="{FF2B5EF4-FFF2-40B4-BE49-F238E27FC236}">
                <a16:creationId xmlns:a16="http://schemas.microsoft.com/office/drawing/2014/main" id="{5E658422-8E5D-A759-AD73-88EDADCECE89}"/>
              </a:ext>
            </a:extLst>
          </p:cNvPr>
          <p:cNvSpPr/>
          <p:nvPr/>
        </p:nvSpPr>
        <p:spPr>
          <a:xfrm>
            <a:off x="6461866" y="6363770"/>
            <a:ext cx="4846320"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Generating the multiplexer for the temporary registers</a:t>
            </a:r>
          </a:p>
        </p:txBody>
      </p:sp>
    </p:spTree>
    <p:extLst>
      <p:ext uri="{BB962C8B-B14F-4D97-AF65-F5344CB8AC3E}">
        <p14:creationId xmlns:p14="http://schemas.microsoft.com/office/powerpoint/2010/main" val="3199918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767CB-F0C9-CF1C-1A9D-840739322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F269E-E985-CC05-5F29-6881EB8B3826}"/>
              </a:ext>
            </a:extLst>
          </p:cNvPr>
          <p:cNvSpPr>
            <a:spLocks noGrp="1"/>
          </p:cNvSpPr>
          <p:nvPr>
            <p:ph type="title"/>
          </p:nvPr>
        </p:nvSpPr>
        <p:spPr/>
        <p:txBody>
          <a:bodyPr/>
          <a:lstStyle/>
          <a:p>
            <a:pPr algn="r"/>
            <a:r>
              <a:rPr lang="en-US" dirty="0"/>
              <a:t>Experiment Results</a:t>
            </a:r>
          </a:p>
        </p:txBody>
      </p:sp>
      <p:sp>
        <p:nvSpPr>
          <p:cNvPr id="13" name="Footer Placeholder 12">
            <a:extLst>
              <a:ext uri="{FF2B5EF4-FFF2-40B4-BE49-F238E27FC236}">
                <a16:creationId xmlns:a16="http://schemas.microsoft.com/office/drawing/2014/main" id="{F4C3830C-0E38-B933-29AF-DCB49F394C9D}"/>
              </a:ext>
            </a:extLst>
          </p:cNvPr>
          <p:cNvSpPr>
            <a:spLocks noGrp="1"/>
          </p:cNvSpPr>
          <p:nvPr>
            <p:ph type="ftr" sz="quarter" idx="11"/>
          </p:nvPr>
        </p:nvSpPr>
        <p:spPr/>
        <p:txBody>
          <a:bodyPr/>
          <a:lstStyle/>
          <a:p>
            <a:r>
              <a:rPr lang="en-US"/>
              <a:t>FDE Midterm Report</a:t>
            </a:r>
            <a:endParaRPr lang="en-PK" dirty="0"/>
          </a:p>
        </p:txBody>
      </p:sp>
      <p:sp>
        <p:nvSpPr>
          <p:cNvPr id="3" name="Text Placeholder 2">
            <a:extLst>
              <a:ext uri="{FF2B5EF4-FFF2-40B4-BE49-F238E27FC236}">
                <a16:creationId xmlns:a16="http://schemas.microsoft.com/office/drawing/2014/main" id="{543F0E41-3C16-1DEC-4233-6468487FCBB6}"/>
              </a:ext>
            </a:extLst>
          </p:cNvPr>
          <p:cNvSpPr>
            <a:spLocks noGrp="1"/>
          </p:cNvSpPr>
          <p:nvPr>
            <p:ph type="body" sz="quarter" idx="13"/>
          </p:nvPr>
        </p:nvSpPr>
        <p:spPr>
          <a:xfrm>
            <a:off x="630936" y="719107"/>
            <a:ext cx="4828032" cy="490538"/>
          </a:xfrm>
        </p:spPr>
        <p:txBody>
          <a:bodyPr/>
          <a:lstStyle/>
          <a:p>
            <a:r>
              <a:rPr lang="en-US" dirty="0"/>
              <a:t>Script Input</a:t>
            </a:r>
          </a:p>
        </p:txBody>
      </p:sp>
      <p:sp>
        <p:nvSpPr>
          <p:cNvPr id="11" name="Text Placeholder 10">
            <a:extLst>
              <a:ext uri="{FF2B5EF4-FFF2-40B4-BE49-F238E27FC236}">
                <a16:creationId xmlns:a16="http://schemas.microsoft.com/office/drawing/2014/main" id="{AF290C77-B673-2421-A6DC-CCF4DE4C8204}"/>
              </a:ext>
            </a:extLst>
          </p:cNvPr>
          <p:cNvSpPr>
            <a:spLocks noGrp="1"/>
          </p:cNvSpPr>
          <p:nvPr>
            <p:ph type="body" sz="quarter" idx="14"/>
          </p:nvPr>
        </p:nvSpPr>
        <p:spPr>
          <a:xfrm>
            <a:off x="630936" y="3315520"/>
            <a:ext cx="4828032" cy="490538"/>
          </a:xfrm>
        </p:spPr>
        <p:txBody>
          <a:bodyPr/>
          <a:lstStyle/>
          <a:p>
            <a:r>
              <a:rPr lang="en-US" dirty="0"/>
              <a:t>Rabbit Output</a:t>
            </a:r>
          </a:p>
        </p:txBody>
      </p:sp>
      <p:sp>
        <p:nvSpPr>
          <p:cNvPr id="14" name="Slide Number Placeholder 13">
            <a:extLst>
              <a:ext uri="{FF2B5EF4-FFF2-40B4-BE49-F238E27FC236}">
                <a16:creationId xmlns:a16="http://schemas.microsoft.com/office/drawing/2014/main" id="{5CC3D148-B0E0-CD3C-10D8-EC595EF2E9F3}"/>
              </a:ext>
            </a:extLst>
          </p:cNvPr>
          <p:cNvSpPr>
            <a:spLocks noGrp="1"/>
          </p:cNvSpPr>
          <p:nvPr>
            <p:ph type="sldNum" sz="quarter" idx="12"/>
          </p:nvPr>
        </p:nvSpPr>
        <p:spPr/>
        <p:txBody>
          <a:bodyPr/>
          <a:lstStyle/>
          <a:p>
            <a:fld id="{5BFCF61C-3B18-4C03-8326-CC3B32D710C9}" type="slidenum">
              <a:rPr lang="en-US" smtClean="0"/>
              <a:pPr/>
              <a:t>5</a:t>
            </a:fld>
            <a:endParaRPr lang="en-US"/>
          </a:p>
        </p:txBody>
      </p:sp>
      <p:pic>
        <p:nvPicPr>
          <p:cNvPr id="6" name="Picture 5">
            <a:extLst>
              <a:ext uri="{FF2B5EF4-FFF2-40B4-BE49-F238E27FC236}">
                <a16:creationId xmlns:a16="http://schemas.microsoft.com/office/drawing/2014/main" id="{EA75D408-009E-AF4C-7EFF-EE423FD56190}"/>
              </a:ext>
            </a:extLst>
          </p:cNvPr>
          <p:cNvPicPr>
            <a:picLocks noChangeAspect="1"/>
          </p:cNvPicPr>
          <p:nvPr/>
        </p:nvPicPr>
        <p:blipFill>
          <a:blip r:embed="rId5"/>
          <a:stretch>
            <a:fillRect/>
          </a:stretch>
        </p:blipFill>
        <p:spPr>
          <a:xfrm>
            <a:off x="365759" y="1347773"/>
            <a:ext cx="2906829" cy="1709899"/>
          </a:xfrm>
          <a:prstGeom prst="rect">
            <a:avLst/>
          </a:prstGeom>
        </p:spPr>
      </p:pic>
      <p:sp>
        <p:nvSpPr>
          <p:cNvPr id="4" name="Rectangle 3">
            <a:extLst>
              <a:ext uri="{FF2B5EF4-FFF2-40B4-BE49-F238E27FC236}">
                <a16:creationId xmlns:a16="http://schemas.microsoft.com/office/drawing/2014/main" id="{73135D0A-6DB0-D1F1-C7D0-650CA05147FF}"/>
              </a:ext>
            </a:extLst>
          </p:cNvPr>
          <p:cNvSpPr/>
          <p:nvPr/>
        </p:nvSpPr>
        <p:spPr>
          <a:xfrm>
            <a:off x="365759" y="3054683"/>
            <a:ext cx="2906829"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Script input</a:t>
            </a:r>
          </a:p>
        </p:txBody>
      </p:sp>
      <p:sp>
        <p:nvSpPr>
          <p:cNvPr id="5" name="Rectangle 4">
            <a:extLst>
              <a:ext uri="{FF2B5EF4-FFF2-40B4-BE49-F238E27FC236}">
                <a16:creationId xmlns:a16="http://schemas.microsoft.com/office/drawing/2014/main" id="{7FD70CFA-3883-2548-682A-147362A55C12}"/>
              </a:ext>
            </a:extLst>
          </p:cNvPr>
          <p:cNvSpPr/>
          <p:nvPr/>
        </p:nvSpPr>
        <p:spPr>
          <a:xfrm>
            <a:off x="365758" y="6309195"/>
            <a:ext cx="4664400"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DEMO: Rabbit output results</a:t>
            </a:r>
          </a:p>
        </p:txBody>
      </p:sp>
      <p:pic>
        <p:nvPicPr>
          <p:cNvPr id="7" name="Name_display_demo ">
            <a:hlinkClick r:id="" action="ppaction://media"/>
            <a:extLst>
              <a:ext uri="{FF2B5EF4-FFF2-40B4-BE49-F238E27FC236}">
                <a16:creationId xmlns:a16="http://schemas.microsoft.com/office/drawing/2014/main" id="{27E723B8-3366-24FF-D07D-6A944E6790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5758" y="3936284"/>
            <a:ext cx="4664400" cy="2372911"/>
          </a:xfrm>
          <a:prstGeom prst="rect">
            <a:avLst/>
          </a:prstGeom>
        </p:spPr>
      </p:pic>
    </p:spTree>
    <p:extLst>
      <p:ext uri="{BB962C8B-B14F-4D97-AF65-F5344CB8AC3E}">
        <p14:creationId xmlns:p14="http://schemas.microsoft.com/office/powerpoint/2010/main" val="297061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531B9-1C64-8D08-1447-B9AC91834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03D7B-E0AD-FC71-C1BB-1C614964CAAC}"/>
              </a:ext>
            </a:extLst>
          </p:cNvPr>
          <p:cNvSpPr>
            <a:spLocks noGrp="1"/>
          </p:cNvSpPr>
          <p:nvPr>
            <p:ph type="title"/>
          </p:nvPr>
        </p:nvSpPr>
        <p:spPr/>
        <p:txBody>
          <a:bodyPr/>
          <a:lstStyle/>
          <a:p>
            <a:r>
              <a:rPr lang="en-US" dirty="0"/>
              <a:t>Experiment 2</a:t>
            </a:r>
            <a:br>
              <a:rPr lang="en-US" dirty="0"/>
            </a:br>
            <a:endParaRPr lang="en-US" dirty="0"/>
          </a:p>
        </p:txBody>
      </p:sp>
      <p:sp>
        <p:nvSpPr>
          <p:cNvPr id="10" name="Footer Placeholder 9">
            <a:extLst>
              <a:ext uri="{FF2B5EF4-FFF2-40B4-BE49-F238E27FC236}">
                <a16:creationId xmlns:a16="http://schemas.microsoft.com/office/drawing/2014/main" id="{86DF6A3A-370E-650F-D310-7A9B4E3CAA58}"/>
              </a:ext>
            </a:extLst>
          </p:cNvPr>
          <p:cNvSpPr>
            <a:spLocks noGrp="1"/>
          </p:cNvSpPr>
          <p:nvPr>
            <p:ph type="ftr" sz="quarter" idx="11"/>
          </p:nvPr>
        </p:nvSpPr>
        <p:spPr/>
        <p:txBody>
          <a:bodyPr/>
          <a:lstStyle/>
          <a:p>
            <a:r>
              <a:rPr lang="en-US"/>
              <a:t>FDE Midterm Report</a:t>
            </a:r>
          </a:p>
        </p:txBody>
      </p:sp>
      <p:sp>
        <p:nvSpPr>
          <p:cNvPr id="3" name="Text Placeholder 2">
            <a:extLst>
              <a:ext uri="{FF2B5EF4-FFF2-40B4-BE49-F238E27FC236}">
                <a16:creationId xmlns:a16="http://schemas.microsoft.com/office/drawing/2014/main" id="{A1C939B8-1DB6-B0C2-E204-7D4EF8F81523}"/>
              </a:ext>
            </a:extLst>
          </p:cNvPr>
          <p:cNvSpPr>
            <a:spLocks noGrp="1"/>
          </p:cNvSpPr>
          <p:nvPr>
            <p:ph type="body" sz="quarter" idx="13"/>
          </p:nvPr>
        </p:nvSpPr>
        <p:spPr/>
        <p:txBody>
          <a:bodyPr/>
          <a:lstStyle/>
          <a:p>
            <a:r>
              <a:rPr lang="en-US" dirty="0"/>
              <a:t>Main topics</a:t>
            </a:r>
          </a:p>
        </p:txBody>
      </p:sp>
      <p:sp>
        <p:nvSpPr>
          <p:cNvPr id="4" name="Text Placeholder 3">
            <a:extLst>
              <a:ext uri="{FF2B5EF4-FFF2-40B4-BE49-F238E27FC236}">
                <a16:creationId xmlns:a16="http://schemas.microsoft.com/office/drawing/2014/main" id="{2D27003E-283E-5CBC-A37C-588C5D99E21F}"/>
              </a:ext>
            </a:extLst>
          </p:cNvPr>
          <p:cNvSpPr>
            <a:spLocks noGrp="1"/>
          </p:cNvSpPr>
          <p:nvPr>
            <p:ph type="body" sz="quarter" idx="15"/>
          </p:nvPr>
        </p:nvSpPr>
        <p:spPr>
          <a:xfrm>
            <a:off x="365760" y="3931920"/>
            <a:ext cx="4754880" cy="1955172"/>
          </a:xfrm>
        </p:spPr>
        <p:txBody>
          <a:bodyPr/>
          <a:lstStyle/>
          <a:p>
            <a:r>
              <a:rPr lang="en-US" dirty="0"/>
              <a:t>UDFE &amp; Rabbit compiled on MacOS</a:t>
            </a:r>
          </a:p>
          <a:p>
            <a:r>
              <a:rPr lang="en-US" dirty="0"/>
              <a:t>SMIMS Engine</a:t>
            </a:r>
          </a:p>
          <a:p>
            <a:r>
              <a:rPr lang="en-US" dirty="0"/>
              <a:t>SMIMS VLFD Driver Reimplemented in Rust</a:t>
            </a:r>
          </a:p>
          <a:p>
            <a:r>
              <a:rPr lang="en-US" dirty="0"/>
              <a:t>FDE-CLI</a:t>
            </a:r>
          </a:p>
          <a:p>
            <a:r>
              <a:rPr lang="en-US" dirty="0"/>
              <a:t>I2C</a:t>
            </a:r>
          </a:p>
        </p:txBody>
      </p:sp>
      <p:sp>
        <p:nvSpPr>
          <p:cNvPr id="11" name="Slide Number Placeholder 10">
            <a:extLst>
              <a:ext uri="{FF2B5EF4-FFF2-40B4-BE49-F238E27FC236}">
                <a16:creationId xmlns:a16="http://schemas.microsoft.com/office/drawing/2014/main" id="{8604D61C-B93E-C5FE-0F95-1D451A9769CA}"/>
              </a:ext>
            </a:extLst>
          </p:cNvPr>
          <p:cNvSpPr>
            <a:spLocks noGrp="1"/>
          </p:cNvSpPr>
          <p:nvPr>
            <p:ph type="sldNum" sz="quarter" idx="12"/>
          </p:nvPr>
        </p:nvSpPr>
        <p:spPr/>
        <p:txBody>
          <a:bodyPr/>
          <a:lstStyle/>
          <a:p>
            <a:fld id="{5BFCF61C-3B18-4C03-8326-CC3B32D710C9}" type="slidenum">
              <a:rPr lang="en-US" smtClean="0"/>
              <a:pPr/>
              <a:t>6</a:t>
            </a:fld>
            <a:endParaRPr lang="en-US"/>
          </a:p>
        </p:txBody>
      </p:sp>
      <p:pic>
        <p:nvPicPr>
          <p:cNvPr id="6" name="Picture 5">
            <a:extLst>
              <a:ext uri="{FF2B5EF4-FFF2-40B4-BE49-F238E27FC236}">
                <a16:creationId xmlns:a16="http://schemas.microsoft.com/office/drawing/2014/main" id="{8257E3E3-82A9-57AC-8141-5D5B2C356105}"/>
              </a:ext>
            </a:extLst>
          </p:cNvPr>
          <p:cNvPicPr>
            <a:picLocks noChangeAspect="1"/>
          </p:cNvPicPr>
          <p:nvPr/>
        </p:nvPicPr>
        <p:blipFill>
          <a:blip r:embed="rId3"/>
          <a:stretch>
            <a:fillRect/>
          </a:stretch>
        </p:blipFill>
        <p:spPr>
          <a:xfrm>
            <a:off x="6096000" y="3607572"/>
            <a:ext cx="5232187" cy="294867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 name="Picture 6">
            <a:extLst>
              <a:ext uri="{FF2B5EF4-FFF2-40B4-BE49-F238E27FC236}">
                <a16:creationId xmlns:a16="http://schemas.microsoft.com/office/drawing/2014/main" id="{8C969B0B-59E4-75E8-815A-1C34D5E97E29}"/>
              </a:ext>
            </a:extLst>
          </p:cNvPr>
          <p:cNvPicPr>
            <a:picLocks noChangeAspect="1"/>
          </p:cNvPicPr>
          <p:nvPr/>
        </p:nvPicPr>
        <p:blipFill>
          <a:blip r:embed="rId4"/>
          <a:stretch>
            <a:fillRect/>
          </a:stretch>
        </p:blipFill>
        <p:spPr>
          <a:xfrm>
            <a:off x="8189763" y="2320303"/>
            <a:ext cx="3138424" cy="100532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8" name="Picture 6" descr="Getting Started with the Rust Programming Language - NetworkStatic | Brent  Salisbury's Blog">
            <a:extLst>
              <a:ext uri="{FF2B5EF4-FFF2-40B4-BE49-F238E27FC236}">
                <a16:creationId xmlns:a16="http://schemas.microsoft.com/office/drawing/2014/main" id="{A9C2D91A-96DD-0EB3-70C6-02FD6DF2AF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9303" y="1254761"/>
            <a:ext cx="3356324" cy="118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5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447BD-6125-AA4F-1869-821E68932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A2F0F-E4B5-97B8-297F-D3FFBDD35BF9}"/>
              </a:ext>
            </a:extLst>
          </p:cNvPr>
          <p:cNvSpPr>
            <a:spLocks noGrp="1"/>
          </p:cNvSpPr>
          <p:nvPr>
            <p:ph type="title"/>
          </p:nvPr>
        </p:nvSpPr>
        <p:spPr>
          <a:xfrm>
            <a:off x="603504" y="997689"/>
            <a:ext cx="7204042" cy="1297409"/>
          </a:xfrm>
        </p:spPr>
        <p:txBody>
          <a:bodyPr/>
          <a:lstStyle/>
          <a:p>
            <a:r>
              <a:rPr lang="en-US" dirty="0"/>
              <a:t>UFDE &amp; Rabbit on MacOS (Arm)</a:t>
            </a:r>
          </a:p>
        </p:txBody>
      </p:sp>
      <p:sp>
        <p:nvSpPr>
          <p:cNvPr id="12" name="Footer Placeholder 11">
            <a:extLst>
              <a:ext uri="{FF2B5EF4-FFF2-40B4-BE49-F238E27FC236}">
                <a16:creationId xmlns:a16="http://schemas.microsoft.com/office/drawing/2014/main" id="{DA6498AE-BB73-E414-89CF-9D05FE99CC97}"/>
              </a:ext>
            </a:extLst>
          </p:cNvPr>
          <p:cNvSpPr>
            <a:spLocks noGrp="1"/>
          </p:cNvSpPr>
          <p:nvPr>
            <p:ph type="ftr" sz="quarter" idx="11"/>
          </p:nvPr>
        </p:nvSpPr>
        <p:spPr/>
        <p:txBody>
          <a:bodyPr/>
          <a:lstStyle/>
          <a:p>
            <a:r>
              <a:rPr lang="en-US"/>
              <a:t>FDE Midterm Report</a:t>
            </a:r>
            <a:endParaRPr lang="en-PK" dirty="0"/>
          </a:p>
        </p:txBody>
      </p:sp>
      <p:sp>
        <p:nvSpPr>
          <p:cNvPr id="13" name="Slide Number Placeholder 12">
            <a:extLst>
              <a:ext uri="{FF2B5EF4-FFF2-40B4-BE49-F238E27FC236}">
                <a16:creationId xmlns:a16="http://schemas.microsoft.com/office/drawing/2014/main" id="{EDB2FAE3-E341-8CF6-96D8-FAFEE47C5A8D}"/>
              </a:ext>
            </a:extLst>
          </p:cNvPr>
          <p:cNvSpPr>
            <a:spLocks noGrp="1"/>
          </p:cNvSpPr>
          <p:nvPr>
            <p:ph type="sldNum" sz="quarter" idx="12"/>
          </p:nvPr>
        </p:nvSpPr>
        <p:spPr/>
        <p:txBody>
          <a:bodyPr/>
          <a:lstStyle/>
          <a:p>
            <a:fld id="{5BFCF61C-3B18-4C03-8326-CC3B32D710C9}" type="slidenum">
              <a:rPr lang="en-US" smtClean="0"/>
              <a:pPr/>
              <a:t>7</a:t>
            </a:fld>
            <a:endParaRPr lang="en-US"/>
          </a:p>
        </p:txBody>
      </p:sp>
      <p:pic>
        <p:nvPicPr>
          <p:cNvPr id="18" name="Picture 17">
            <a:extLst>
              <a:ext uri="{FF2B5EF4-FFF2-40B4-BE49-F238E27FC236}">
                <a16:creationId xmlns:a16="http://schemas.microsoft.com/office/drawing/2014/main" id="{1E9429BB-9B98-62A8-8E7B-8E1154D724AF}"/>
              </a:ext>
            </a:extLst>
          </p:cNvPr>
          <p:cNvPicPr>
            <a:picLocks noChangeAspect="1"/>
          </p:cNvPicPr>
          <p:nvPr/>
        </p:nvPicPr>
        <p:blipFill>
          <a:blip r:embed="rId3"/>
          <a:stretch>
            <a:fillRect/>
          </a:stretch>
        </p:blipFill>
        <p:spPr>
          <a:xfrm>
            <a:off x="6256866" y="2650379"/>
            <a:ext cx="5215467" cy="3387155"/>
          </a:xfrm>
          <a:prstGeom prst="rect">
            <a:avLst/>
          </a:prstGeom>
        </p:spPr>
      </p:pic>
      <p:pic>
        <p:nvPicPr>
          <p:cNvPr id="19" name="Picture 18">
            <a:extLst>
              <a:ext uri="{FF2B5EF4-FFF2-40B4-BE49-F238E27FC236}">
                <a16:creationId xmlns:a16="http://schemas.microsoft.com/office/drawing/2014/main" id="{4136620F-1C7B-CF4F-514E-07D3E3EBF455}"/>
              </a:ext>
            </a:extLst>
          </p:cNvPr>
          <p:cNvPicPr>
            <a:picLocks noChangeAspect="1"/>
          </p:cNvPicPr>
          <p:nvPr/>
        </p:nvPicPr>
        <p:blipFill>
          <a:blip r:embed="rId4"/>
          <a:stretch>
            <a:fillRect/>
          </a:stretch>
        </p:blipFill>
        <p:spPr>
          <a:xfrm>
            <a:off x="719667" y="2650380"/>
            <a:ext cx="5215466" cy="3387155"/>
          </a:xfrm>
          <a:prstGeom prst="rect">
            <a:avLst/>
          </a:prstGeom>
        </p:spPr>
      </p:pic>
      <p:pic>
        <p:nvPicPr>
          <p:cNvPr id="22" name="Picture 21">
            <a:extLst>
              <a:ext uri="{FF2B5EF4-FFF2-40B4-BE49-F238E27FC236}">
                <a16:creationId xmlns:a16="http://schemas.microsoft.com/office/drawing/2014/main" id="{D788F79E-7679-26E7-9345-66A7992F60C9}"/>
              </a:ext>
            </a:extLst>
          </p:cNvPr>
          <p:cNvPicPr>
            <a:picLocks noChangeAspect="1"/>
          </p:cNvPicPr>
          <p:nvPr/>
        </p:nvPicPr>
        <p:blipFill>
          <a:blip r:embed="rId5"/>
          <a:stretch>
            <a:fillRect/>
          </a:stretch>
        </p:blipFill>
        <p:spPr>
          <a:xfrm>
            <a:off x="9928123" y="956744"/>
            <a:ext cx="1867637" cy="1081617"/>
          </a:xfrm>
          <a:prstGeom prst="rect">
            <a:avLst/>
          </a:prstGeom>
        </p:spPr>
      </p:pic>
      <p:pic>
        <p:nvPicPr>
          <p:cNvPr id="23" name="Picture 22">
            <a:extLst>
              <a:ext uri="{FF2B5EF4-FFF2-40B4-BE49-F238E27FC236}">
                <a16:creationId xmlns:a16="http://schemas.microsoft.com/office/drawing/2014/main" id="{9A057CCE-1848-D503-709F-65877DC645BC}"/>
              </a:ext>
            </a:extLst>
          </p:cNvPr>
          <p:cNvPicPr>
            <a:picLocks noChangeAspect="1"/>
          </p:cNvPicPr>
          <p:nvPr/>
        </p:nvPicPr>
        <p:blipFill>
          <a:blip r:embed="rId6"/>
          <a:stretch>
            <a:fillRect/>
          </a:stretch>
        </p:blipFill>
        <p:spPr>
          <a:xfrm>
            <a:off x="7941733" y="956744"/>
            <a:ext cx="1852203" cy="1321105"/>
          </a:xfrm>
          <a:prstGeom prst="rect">
            <a:avLst/>
          </a:prstGeom>
        </p:spPr>
      </p:pic>
      <p:sp>
        <p:nvSpPr>
          <p:cNvPr id="24" name="Rectangle 23">
            <a:extLst>
              <a:ext uri="{FF2B5EF4-FFF2-40B4-BE49-F238E27FC236}">
                <a16:creationId xmlns:a16="http://schemas.microsoft.com/office/drawing/2014/main" id="{819D1639-BC2C-E403-51B0-68F1D7AEF401}"/>
              </a:ext>
            </a:extLst>
          </p:cNvPr>
          <p:cNvSpPr/>
          <p:nvPr/>
        </p:nvSpPr>
        <p:spPr>
          <a:xfrm>
            <a:off x="719668" y="6037534"/>
            <a:ext cx="5215466"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UFDE compiled on MacOS</a:t>
            </a:r>
            <a:endParaRPr lang="en-US" sz="1200"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60DE8814-59C0-BEBA-686D-CC7664C09E1D}"/>
              </a:ext>
            </a:extLst>
          </p:cNvPr>
          <p:cNvSpPr/>
          <p:nvPr/>
        </p:nvSpPr>
        <p:spPr>
          <a:xfrm>
            <a:off x="6256865" y="6037534"/>
            <a:ext cx="5215467"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dirty="0">
                <a:latin typeface="Times New Roman" panose="02020603050405020304" pitchFamily="18" charset="0"/>
                <a:cs typeface="Times New Roman" panose="02020603050405020304" pitchFamily="18" charset="0"/>
              </a:rPr>
              <a:t>Rabbit Compiled on MacOS</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28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8D0A9-55FF-86D4-19FE-C038BE775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E6457-B08D-0D38-B013-64FBED304F56}"/>
              </a:ext>
            </a:extLst>
          </p:cNvPr>
          <p:cNvSpPr>
            <a:spLocks noGrp="1"/>
          </p:cNvSpPr>
          <p:nvPr>
            <p:ph type="title"/>
          </p:nvPr>
        </p:nvSpPr>
        <p:spPr>
          <a:xfrm>
            <a:off x="667511" y="1399032"/>
            <a:ext cx="5039021" cy="1682749"/>
          </a:xfrm>
        </p:spPr>
        <p:txBody>
          <a:bodyPr/>
          <a:lstStyle/>
          <a:p>
            <a:r>
              <a:rPr lang="en-US" dirty="0"/>
              <a:t>SMIMS </a:t>
            </a:r>
            <a:br>
              <a:rPr lang="en-US" dirty="0"/>
            </a:br>
            <a:r>
              <a:rPr lang="en-US" dirty="0"/>
              <a:t>Engine</a:t>
            </a:r>
          </a:p>
        </p:txBody>
      </p:sp>
      <p:sp>
        <p:nvSpPr>
          <p:cNvPr id="12" name="Footer Placeholder 11">
            <a:extLst>
              <a:ext uri="{FF2B5EF4-FFF2-40B4-BE49-F238E27FC236}">
                <a16:creationId xmlns:a16="http://schemas.microsoft.com/office/drawing/2014/main" id="{37FA74A0-3645-5A80-4329-2F0D288A7E35}"/>
              </a:ext>
            </a:extLst>
          </p:cNvPr>
          <p:cNvSpPr>
            <a:spLocks noGrp="1"/>
          </p:cNvSpPr>
          <p:nvPr>
            <p:ph type="ftr" sz="quarter" idx="11"/>
          </p:nvPr>
        </p:nvSpPr>
        <p:spPr/>
        <p:txBody>
          <a:bodyPr/>
          <a:lstStyle/>
          <a:p>
            <a:r>
              <a:rPr lang="en-US"/>
              <a:t>FDE Midterm Report</a:t>
            </a:r>
            <a:endParaRPr lang="en-PK" dirty="0"/>
          </a:p>
        </p:txBody>
      </p:sp>
      <p:sp>
        <p:nvSpPr>
          <p:cNvPr id="13" name="Slide Number Placeholder 12">
            <a:extLst>
              <a:ext uri="{FF2B5EF4-FFF2-40B4-BE49-F238E27FC236}">
                <a16:creationId xmlns:a16="http://schemas.microsoft.com/office/drawing/2014/main" id="{1BB92A51-C5A2-803A-30C8-BEEC521131B0}"/>
              </a:ext>
            </a:extLst>
          </p:cNvPr>
          <p:cNvSpPr>
            <a:spLocks noGrp="1"/>
          </p:cNvSpPr>
          <p:nvPr>
            <p:ph type="sldNum" sz="quarter" idx="12"/>
          </p:nvPr>
        </p:nvSpPr>
        <p:spPr/>
        <p:txBody>
          <a:bodyPr/>
          <a:lstStyle/>
          <a:p>
            <a:fld id="{5BFCF61C-3B18-4C03-8326-CC3B32D710C9}" type="slidenum">
              <a:rPr lang="en-US" smtClean="0"/>
              <a:pPr/>
              <a:t>8</a:t>
            </a:fld>
            <a:endParaRPr lang="en-US"/>
          </a:p>
        </p:txBody>
      </p:sp>
      <p:pic>
        <p:nvPicPr>
          <p:cNvPr id="7" name="Picture 6">
            <a:extLst>
              <a:ext uri="{FF2B5EF4-FFF2-40B4-BE49-F238E27FC236}">
                <a16:creationId xmlns:a16="http://schemas.microsoft.com/office/drawing/2014/main" id="{5C2AC516-5ACA-278C-8030-74FE236B9054}"/>
              </a:ext>
            </a:extLst>
          </p:cNvPr>
          <p:cNvPicPr>
            <a:picLocks noChangeAspect="1"/>
          </p:cNvPicPr>
          <p:nvPr/>
        </p:nvPicPr>
        <p:blipFill>
          <a:blip r:embed="rId3"/>
          <a:stretch>
            <a:fillRect/>
          </a:stretch>
        </p:blipFill>
        <p:spPr>
          <a:xfrm>
            <a:off x="293455" y="3439274"/>
            <a:ext cx="5039022" cy="314804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B318829-0E71-C3E4-309F-74BF2B92C302}"/>
              </a:ext>
            </a:extLst>
          </p:cNvPr>
          <p:cNvPicPr>
            <a:picLocks noChangeAspect="1"/>
          </p:cNvPicPr>
          <p:nvPr/>
        </p:nvPicPr>
        <p:blipFill>
          <a:blip r:embed="rId4"/>
          <a:stretch>
            <a:fillRect/>
          </a:stretch>
        </p:blipFill>
        <p:spPr>
          <a:xfrm>
            <a:off x="5603748" y="742026"/>
            <a:ext cx="5920741" cy="46795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7276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BE294-64BD-29A4-4271-10C92FA8B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DA7BE9-CD37-4C99-2776-DB63E8FD298C}"/>
              </a:ext>
            </a:extLst>
          </p:cNvPr>
          <p:cNvSpPr>
            <a:spLocks noGrp="1"/>
          </p:cNvSpPr>
          <p:nvPr>
            <p:ph type="title"/>
          </p:nvPr>
        </p:nvSpPr>
        <p:spPr>
          <a:xfrm>
            <a:off x="603504" y="1463040"/>
            <a:ext cx="2228186" cy="575321"/>
          </a:xfrm>
        </p:spPr>
        <p:txBody>
          <a:bodyPr/>
          <a:lstStyle/>
          <a:p>
            <a:r>
              <a:rPr lang="en-US" dirty="0"/>
              <a:t>DEMO</a:t>
            </a:r>
            <a:br>
              <a:rPr lang="en-US" dirty="0"/>
            </a:br>
            <a:endParaRPr lang="en-US" dirty="0"/>
          </a:p>
        </p:txBody>
      </p:sp>
      <p:sp>
        <p:nvSpPr>
          <p:cNvPr id="10" name="Footer Placeholder 9">
            <a:extLst>
              <a:ext uri="{FF2B5EF4-FFF2-40B4-BE49-F238E27FC236}">
                <a16:creationId xmlns:a16="http://schemas.microsoft.com/office/drawing/2014/main" id="{11CC2145-3094-3E89-A3FC-BB45EAD65907}"/>
              </a:ext>
            </a:extLst>
          </p:cNvPr>
          <p:cNvSpPr>
            <a:spLocks noGrp="1"/>
          </p:cNvSpPr>
          <p:nvPr>
            <p:ph type="ftr" sz="quarter" idx="11"/>
          </p:nvPr>
        </p:nvSpPr>
        <p:spPr/>
        <p:txBody>
          <a:bodyPr/>
          <a:lstStyle/>
          <a:p>
            <a:r>
              <a:rPr lang="en-US"/>
              <a:t>FDE Midterm Report</a:t>
            </a:r>
          </a:p>
        </p:txBody>
      </p:sp>
      <p:sp>
        <p:nvSpPr>
          <p:cNvPr id="11" name="Slide Number Placeholder 10">
            <a:extLst>
              <a:ext uri="{FF2B5EF4-FFF2-40B4-BE49-F238E27FC236}">
                <a16:creationId xmlns:a16="http://schemas.microsoft.com/office/drawing/2014/main" id="{E5D6777F-AB44-BC8D-E543-F4933CD7E239}"/>
              </a:ext>
            </a:extLst>
          </p:cNvPr>
          <p:cNvSpPr>
            <a:spLocks noGrp="1"/>
          </p:cNvSpPr>
          <p:nvPr>
            <p:ph type="sldNum" sz="quarter" idx="12"/>
          </p:nvPr>
        </p:nvSpPr>
        <p:spPr/>
        <p:txBody>
          <a:bodyPr/>
          <a:lstStyle/>
          <a:p>
            <a:fld id="{5BFCF61C-3B18-4C03-8326-CC3B32D710C9}" type="slidenum">
              <a:rPr lang="en-US" smtClean="0"/>
              <a:pPr/>
              <a:t>9</a:t>
            </a:fld>
            <a:endParaRPr lang="en-US"/>
          </a:p>
        </p:txBody>
      </p:sp>
      <p:pic>
        <p:nvPicPr>
          <p:cNvPr id="21" name="Picture 20">
            <a:extLst>
              <a:ext uri="{FF2B5EF4-FFF2-40B4-BE49-F238E27FC236}">
                <a16:creationId xmlns:a16="http://schemas.microsoft.com/office/drawing/2014/main" id="{C13DFC29-E2FA-2FB8-D9B2-950E176EDF98}"/>
              </a:ext>
            </a:extLst>
          </p:cNvPr>
          <p:cNvPicPr>
            <a:picLocks noChangeAspect="1"/>
          </p:cNvPicPr>
          <p:nvPr/>
        </p:nvPicPr>
        <p:blipFill>
          <a:blip r:embed="rId3"/>
          <a:stretch>
            <a:fillRect/>
          </a:stretch>
        </p:blipFill>
        <p:spPr>
          <a:xfrm>
            <a:off x="4229586" y="1016220"/>
            <a:ext cx="7289800" cy="1485900"/>
          </a:xfrm>
          <a:prstGeom prst="rect">
            <a:avLst/>
          </a:prstGeom>
        </p:spPr>
      </p:pic>
      <p:pic>
        <p:nvPicPr>
          <p:cNvPr id="22" name="Picture 21">
            <a:extLst>
              <a:ext uri="{FF2B5EF4-FFF2-40B4-BE49-F238E27FC236}">
                <a16:creationId xmlns:a16="http://schemas.microsoft.com/office/drawing/2014/main" id="{CF132F3A-7357-BA60-0E34-285BE4297E8F}"/>
              </a:ext>
            </a:extLst>
          </p:cNvPr>
          <p:cNvPicPr>
            <a:picLocks noChangeAspect="1"/>
          </p:cNvPicPr>
          <p:nvPr/>
        </p:nvPicPr>
        <p:blipFill>
          <a:blip r:embed="rId4"/>
          <a:stretch>
            <a:fillRect/>
          </a:stretch>
        </p:blipFill>
        <p:spPr>
          <a:xfrm>
            <a:off x="0" y="3042665"/>
            <a:ext cx="4387174" cy="3485543"/>
          </a:xfrm>
          <a:prstGeom prst="rect">
            <a:avLst/>
          </a:prstGeom>
        </p:spPr>
      </p:pic>
      <p:sp>
        <p:nvSpPr>
          <p:cNvPr id="23" name="Rectangle 22">
            <a:extLst>
              <a:ext uri="{FF2B5EF4-FFF2-40B4-BE49-F238E27FC236}">
                <a16:creationId xmlns:a16="http://schemas.microsoft.com/office/drawing/2014/main" id="{8E21F0FD-9BF7-810C-E649-5B65F49551EF}"/>
              </a:ext>
            </a:extLst>
          </p:cNvPr>
          <p:cNvSpPr/>
          <p:nvPr/>
        </p:nvSpPr>
        <p:spPr>
          <a:xfrm>
            <a:off x="4229585" y="2502120"/>
            <a:ext cx="7289799"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Raw data from </a:t>
            </a:r>
            <a:r>
              <a:rPr lang="en-CA" sz="1200" dirty="0" err="1">
                <a:latin typeface="Times New Roman" panose="02020603050405020304" pitchFamily="18" charset="0"/>
                <a:cs typeface="Times New Roman" panose="02020603050405020304" pitchFamily="18" charset="0"/>
              </a:rPr>
              <a:t>RabbitReadData.txt</a:t>
            </a:r>
            <a:endParaRPr lang="en-US" sz="12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2FE8E1D3-773B-D914-1DA0-A783054AF5F3}"/>
              </a:ext>
            </a:extLst>
          </p:cNvPr>
          <p:cNvSpPr/>
          <p:nvPr/>
        </p:nvSpPr>
        <p:spPr>
          <a:xfrm>
            <a:off x="1" y="6531270"/>
            <a:ext cx="4387173" cy="326729"/>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Constraints .xml file</a:t>
            </a:r>
          </a:p>
        </p:txBody>
      </p:sp>
      <p:sp>
        <p:nvSpPr>
          <p:cNvPr id="26" name="Rectangle 25">
            <a:extLst>
              <a:ext uri="{FF2B5EF4-FFF2-40B4-BE49-F238E27FC236}">
                <a16:creationId xmlns:a16="http://schemas.microsoft.com/office/drawing/2014/main" id="{A1783119-8D2A-9D32-4E86-A7F16EBA2629}"/>
              </a:ext>
            </a:extLst>
          </p:cNvPr>
          <p:cNvSpPr/>
          <p:nvPr/>
        </p:nvSpPr>
        <p:spPr>
          <a:xfrm>
            <a:off x="4382986" y="5484634"/>
            <a:ext cx="4631987" cy="30917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latin typeface="Times New Roman" panose="02020603050405020304" pitchFamily="18" charset="0"/>
                <a:cs typeface="Times New Roman" panose="02020603050405020304" pitchFamily="18" charset="0"/>
              </a:rPr>
              <a:t>Mapping</a:t>
            </a:r>
            <a:r>
              <a:rPr lang="en-CA" sz="1200" dirty="0">
                <a:latin typeface="Times New Roman" panose="02020603050405020304" pitchFamily="18" charset="0"/>
                <a:cs typeface="Times New Roman" panose="02020603050405020304" pitchFamily="18" charset="0"/>
              </a:rPr>
              <a:t> spreadsheet</a:t>
            </a:r>
            <a:endParaRPr lang="en-US" sz="12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D14539B3-5925-6FD1-F682-A8E878058CC0}"/>
              </a:ext>
            </a:extLst>
          </p:cNvPr>
          <p:cNvSpPr txBox="1"/>
          <p:nvPr/>
        </p:nvSpPr>
        <p:spPr>
          <a:xfrm>
            <a:off x="4503907" y="5860569"/>
            <a:ext cx="5025735" cy="923330"/>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chemeClr val="accent1">
                    <a:lumMod val="75000"/>
                  </a:schemeClr>
                </a:solidFill>
              </a:rPr>
              <a:t>lcd_db</a:t>
            </a:r>
            <a:r>
              <a:rPr lang="en-US" dirty="0">
                <a:solidFill>
                  <a:schemeClr val="accent1">
                    <a:lumMod val="75000"/>
                  </a:schemeClr>
                </a:solidFill>
              </a:rPr>
              <a:t>[0] ~ </a:t>
            </a:r>
            <a:r>
              <a:rPr lang="en-US" dirty="0" err="1">
                <a:solidFill>
                  <a:schemeClr val="accent1">
                    <a:lumMod val="75000"/>
                  </a:schemeClr>
                </a:solidFill>
              </a:rPr>
              <a:t>lcd_db</a:t>
            </a:r>
            <a:r>
              <a:rPr lang="en-US" dirty="0">
                <a:solidFill>
                  <a:schemeClr val="accent1">
                    <a:lumMod val="75000"/>
                  </a:schemeClr>
                </a:solidFill>
              </a:rPr>
              <a:t>[7]</a:t>
            </a:r>
            <a:r>
              <a:rPr lang="en-US" dirty="0"/>
              <a:t> → </a:t>
            </a:r>
            <a:r>
              <a:rPr lang="en-US" dirty="0">
                <a:solidFill>
                  <a:schemeClr val="accent2">
                    <a:lumMod val="75000"/>
                  </a:schemeClr>
                </a:solidFill>
              </a:rPr>
              <a:t>output[0] ~ output[7]</a:t>
            </a:r>
          </a:p>
          <a:p>
            <a:pPr marL="285750" indent="-285750">
              <a:buFont typeface="Arial" panose="020B0604020202020204" pitchFamily="34" charset="0"/>
              <a:buChar char="•"/>
            </a:pPr>
            <a:r>
              <a:rPr lang="en-US" dirty="0" err="1">
                <a:solidFill>
                  <a:schemeClr val="accent1">
                    <a:lumMod val="75000"/>
                  </a:schemeClr>
                </a:solidFill>
              </a:rPr>
              <a:t>rst</a:t>
            </a:r>
            <a:r>
              <a:rPr lang="en-US" dirty="0"/>
              <a:t> → </a:t>
            </a:r>
            <a:r>
              <a:rPr lang="en-US" dirty="0">
                <a:solidFill>
                  <a:schemeClr val="accent2">
                    <a:lumMod val="75000"/>
                  </a:schemeClr>
                </a:solidFill>
              </a:rPr>
              <a:t>input[0]</a:t>
            </a:r>
            <a:r>
              <a:rPr lang="en-US" dirty="0"/>
              <a:t> </a:t>
            </a:r>
          </a:p>
          <a:p>
            <a:pPr marL="285750" indent="-285750">
              <a:buFont typeface="Arial" panose="020B0604020202020204" pitchFamily="34" charset="0"/>
              <a:buChar char="•"/>
            </a:pPr>
            <a:r>
              <a:rPr lang="en-US" dirty="0" err="1">
                <a:solidFill>
                  <a:schemeClr val="accent1">
                    <a:lumMod val="75000"/>
                  </a:schemeClr>
                </a:solidFill>
              </a:rPr>
              <a:t>lcd_rst</a:t>
            </a:r>
            <a:r>
              <a:rPr lang="en-US" dirty="0"/>
              <a:t> → </a:t>
            </a:r>
            <a:r>
              <a:rPr lang="en-US" dirty="0">
                <a:solidFill>
                  <a:schemeClr val="accent2">
                    <a:lumMod val="75000"/>
                  </a:schemeClr>
                </a:solidFill>
              </a:rPr>
              <a:t>output[8]</a:t>
            </a:r>
          </a:p>
        </p:txBody>
      </p:sp>
      <p:pic>
        <p:nvPicPr>
          <p:cNvPr id="29" name="Picture 28">
            <a:extLst>
              <a:ext uri="{FF2B5EF4-FFF2-40B4-BE49-F238E27FC236}">
                <a16:creationId xmlns:a16="http://schemas.microsoft.com/office/drawing/2014/main" id="{8A46B570-7119-42E8-FDAD-529C5E4C3CA8}"/>
              </a:ext>
            </a:extLst>
          </p:cNvPr>
          <p:cNvPicPr>
            <a:picLocks noChangeAspect="1"/>
          </p:cNvPicPr>
          <p:nvPr/>
        </p:nvPicPr>
        <p:blipFill>
          <a:blip r:embed="rId5"/>
          <a:stretch>
            <a:fillRect/>
          </a:stretch>
        </p:blipFill>
        <p:spPr>
          <a:xfrm>
            <a:off x="4387174" y="3057637"/>
            <a:ext cx="4631987" cy="2417671"/>
          </a:xfrm>
          <a:prstGeom prst="rect">
            <a:avLst/>
          </a:prstGeom>
        </p:spPr>
      </p:pic>
      <p:sp>
        <p:nvSpPr>
          <p:cNvPr id="30" name="TextBox 29">
            <a:extLst>
              <a:ext uri="{FF2B5EF4-FFF2-40B4-BE49-F238E27FC236}">
                <a16:creationId xmlns:a16="http://schemas.microsoft.com/office/drawing/2014/main" id="{B1B2DEA1-6619-AB5F-EAE9-7779D37B6371}"/>
              </a:ext>
            </a:extLst>
          </p:cNvPr>
          <p:cNvSpPr txBox="1"/>
          <p:nvPr/>
        </p:nvSpPr>
        <p:spPr>
          <a:xfrm>
            <a:off x="9295641" y="4492874"/>
            <a:ext cx="2134359" cy="1200329"/>
          </a:xfrm>
          <a:prstGeom prst="rect">
            <a:avLst/>
          </a:prstGeom>
          <a:noFill/>
        </p:spPr>
        <p:txBody>
          <a:bodyPr wrap="square" rtlCol="0">
            <a:spAutoFit/>
          </a:bodyPr>
          <a:lstStyle/>
          <a:p>
            <a:r>
              <a:rPr lang="en-US" dirty="0"/>
              <a:t>indices mapped to </a:t>
            </a:r>
            <a:r>
              <a:rPr lang="en-US" b="1" dirty="0"/>
              <a:t>one</a:t>
            </a:r>
            <a:r>
              <a:rPr lang="en-US" dirty="0"/>
              <a:t> bit on the data read from the FIFO (little endian)</a:t>
            </a:r>
          </a:p>
        </p:txBody>
      </p:sp>
      <p:cxnSp>
        <p:nvCxnSpPr>
          <p:cNvPr id="32" name="Curved Connector 31">
            <a:extLst>
              <a:ext uri="{FF2B5EF4-FFF2-40B4-BE49-F238E27FC236}">
                <a16:creationId xmlns:a16="http://schemas.microsoft.com/office/drawing/2014/main" id="{5D76B108-6004-8C15-7A8B-DD48F4CB7492}"/>
              </a:ext>
            </a:extLst>
          </p:cNvPr>
          <p:cNvCxnSpPr>
            <a:stCxn id="27" idx="3"/>
            <a:endCxn id="30" idx="2"/>
          </p:cNvCxnSpPr>
          <p:nvPr/>
        </p:nvCxnSpPr>
        <p:spPr>
          <a:xfrm flipV="1">
            <a:off x="9529642" y="5693203"/>
            <a:ext cx="833179" cy="629031"/>
          </a:xfrm>
          <a:prstGeom prst="curvedConnector2">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7413CA44-4BBB-7C07-572D-66920C75F621}"/>
              </a:ext>
            </a:extLst>
          </p:cNvPr>
          <p:cNvCxnSpPr>
            <a:stCxn id="30" idx="0"/>
            <a:endCxn id="23" idx="2"/>
          </p:cNvCxnSpPr>
          <p:nvPr/>
        </p:nvCxnSpPr>
        <p:spPr>
          <a:xfrm rot="16200000" flipV="1">
            <a:off x="8277863" y="2407916"/>
            <a:ext cx="1681580" cy="2488336"/>
          </a:xfrm>
          <a:prstGeom prst="curvedConnector3">
            <a:avLst>
              <a:gd name="adj1" fmla="val 92229"/>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157175"/>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ct_Status_Report_Win32_jx_v12" id="{5D6FBA16-B4D1-4307-B1D7-61285FA0D9C0}" vid="{1DA9E459-46CB-4408-AA4C-63950E2E54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1F98F7-6576-47F1-AD63-56E26C3397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5B4CAA5-BE7A-46AB-97ED-63B24C46A3A8}">
  <ds:schemaRefs>
    <ds:schemaRef ds:uri="http://schemas.microsoft.com/sharepoint/v3/contenttype/forms"/>
  </ds:schemaRefs>
</ds:datastoreItem>
</file>

<file path=customXml/itemProps3.xml><?xml version="1.0" encoding="utf-8"?>
<ds:datastoreItem xmlns:ds="http://schemas.openxmlformats.org/officeDocument/2006/customXml" ds:itemID="{5783CE7D-BFC6-4030-A335-E7F88DB66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{269039BC-12BD-3941-85A9-696CD1F7F309}tf10001120</Template>
  <TotalTime>0</TotalTime>
  <Words>5036</Words>
  <Application>Microsoft Macintosh PowerPoint</Application>
  <PresentationFormat>Widescreen</PresentationFormat>
  <Paragraphs>590</Paragraphs>
  <Slides>38</Slides>
  <Notes>36</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-webkit-standard</vt:lpstr>
      <vt:lpstr>Google Sans</vt:lpstr>
      <vt:lpstr>Arial</vt:lpstr>
      <vt:lpstr>Calibri</vt:lpstr>
      <vt:lpstr>Times New Roman</vt:lpstr>
      <vt:lpstr>Titillium Web</vt:lpstr>
      <vt:lpstr>Wingdings</vt:lpstr>
      <vt:lpstr>Office Theme</vt:lpstr>
      <vt:lpstr>FDE Midterm Report</vt:lpstr>
      <vt:lpstr>Agenda</vt:lpstr>
      <vt:lpstr>Name Display</vt:lpstr>
      <vt:lpstr>Script</vt:lpstr>
      <vt:lpstr>Experiment Results</vt:lpstr>
      <vt:lpstr>Experiment 2 </vt:lpstr>
      <vt:lpstr>UFDE &amp; Rabbit on MacOS (Arm)</vt:lpstr>
      <vt:lpstr>SMIMS  Engine</vt:lpstr>
      <vt:lpstr>DEMO </vt:lpstr>
      <vt:lpstr>DEMO </vt:lpstr>
      <vt:lpstr>SMIMS Engine Summary</vt:lpstr>
      <vt:lpstr>PowerPoint Presentation</vt:lpstr>
      <vt:lpstr>Features</vt:lpstr>
      <vt:lpstr>C++ vs Rust VS JS</vt:lpstr>
      <vt:lpstr>FDE-CLI</vt:lpstr>
      <vt:lpstr>PowerPoint Presentation</vt:lpstr>
      <vt:lpstr>FDE-CLI Structure</vt:lpstr>
      <vt:lpstr>FDE-CLI DEMO</vt:lpstr>
      <vt:lpstr>Discovery</vt:lpstr>
      <vt:lpstr>Projects &amp;  Recipes</vt:lpstr>
      <vt:lpstr>Loading a Project/Recipe</vt:lpstr>
      <vt:lpstr>FDE-CLI DEMO Name Display</vt:lpstr>
      <vt:lpstr>FDE-CLI DEMO Name Display</vt:lpstr>
      <vt:lpstr>FDE-CLI Future Plans</vt:lpstr>
      <vt:lpstr>I2C</vt:lpstr>
      <vt:lpstr>Growing Pains</vt:lpstr>
      <vt:lpstr>Solution</vt:lpstr>
      <vt:lpstr>I2C Module Topology</vt:lpstr>
      <vt:lpstr>I2C Open-drain</vt:lpstr>
      <vt:lpstr>Bit Controller</vt:lpstr>
      <vt:lpstr>Bit Controller</vt:lpstr>
      <vt:lpstr>I2C DEMO BIT CONTROLLER</vt:lpstr>
      <vt:lpstr>I2C DEMO BIT CONTROLLER</vt:lpstr>
      <vt:lpstr>FDE-CLI DEMO AFIFO</vt:lpstr>
      <vt:lpstr>PowerPoint Presentation</vt:lpstr>
      <vt:lpstr>Future Work</vt:lpstr>
      <vt:lpstr>Open source </vt:lpstr>
      <vt:lpstr>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2022-06-28T06:29:45Z</dcterms:created>
  <dcterms:modified xsi:type="dcterms:W3CDTF">2025-04-16T13:45:05Z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